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6" r:id="rId8"/>
    <p:sldId id="263" r:id="rId9"/>
    <p:sldId id="271" r:id="rId10"/>
    <p:sldId id="270" r:id="rId11"/>
    <p:sldId id="272" r:id="rId12"/>
    <p:sldId id="264" r:id="rId13"/>
    <p:sldId id="268" r:id="rId14"/>
    <p:sldId id="267" r:id="rId15"/>
    <p:sldId id="269" r:id="rId16"/>
    <p:sldId id="28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6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35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54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09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318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73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74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46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86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76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56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57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7788B1-4755-4EF3-BDF6-3F3C987770CF}" type="datetimeFigureOut">
              <a:rPr lang="en-GB" smtClean="0"/>
              <a:t>04/10/2017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397DB-82D8-4FD2-A29E-1AC0C75971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92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co.uk/url?sa=i&amp;rct=j&amp;q=&amp;esrc=s&amp;source=images&amp;cd=&amp;cad=rja&amp;uact=8&amp;ved=0CAcQjRxqFQoTCJ__p5a_v8gCFQxrFAodZGsPfg&amp;url=http://www.myfatherchristmas.com/&amp;psig=AFQjCNH6b7YkqdS319mVIxVI20kGUDF68w&amp;ust=1444827271921886" TargetMode="External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co.uk/url?sa=i&amp;rct=j&amp;q=&amp;esrc=s&amp;source=images&amp;cd=&amp;cad=rja&amp;uact=8&amp;ved=0CAcQjRxqFQoTCMjWia3Iv8gCFYXNFAod4WgBUw&amp;url=http://cliparts.co/airplane-cartoon&amp;bvm=bv.104819420,d.d24&amp;psig=AFQjCNH_D39_n57xD57gCgd22miqacfjqg&amp;ust=1444829549061122" TargetMode="External"/><Relationship Id="rId3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co.uk/url?sa=i&amp;rct=j&amp;q=&amp;esrc=s&amp;source=images&amp;cd=&amp;cad=rja&amp;uact=8&amp;ved=0CAcQjRxqFQoTCPXp2v_Iv8gCFUycGgodcT8KoQ&amp;url=http://cliparts.co/cartoon-of-a-car&amp;bvm=bv.104819420,d.d24&amp;psig=AFQjCNFUzpT3Odzq9GYSfVQq62U_o_hM5Q&amp;ust=1444829909275733" TargetMode="External"/><Relationship Id="rId3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co.uk/url?sa=i&amp;rct=j&amp;q=&amp;esrc=s&amp;source=images&amp;cd=&amp;cad=rja&amp;uact=8&amp;ved=0CAcQjRxqFQoTCNrate3Iv8gCFclbGgodHhAIdQ&amp;url=http://www.webbywanda.tv/bicycle_artlesson.html&amp;bvm=bv.104819420,d.d24&amp;psig=AFQjCNH-KXOg5TqGVDw3mRejFjpJOykBEQ&amp;ust=1444829853971687" TargetMode="External"/><Relationship Id="rId3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co.uk/url?sa=i&amp;rct=j&amp;q=&amp;esrc=s&amp;source=images&amp;cd=&amp;cad=rja&amp;uact=8&amp;ved=0CAcQjRxqFQoTCJLM9bfJv8gCFcfWGgodxgoFrw&amp;url=http://cartoon-animals.disneyimage.com/cartoon-horse-clipart&amp;bvm=bv.104819420,d.d24&amp;psig=AFQjCNH0WEb46g_WphkWFTp9JXGKUsGw8A&amp;ust=1444829974897769" TargetMode="External"/><Relationship Id="rId3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co.uk/url?sa=i&amp;rct=j&amp;q=&amp;esrc=s&amp;source=images&amp;cd=&amp;cad=rja&amp;uact=8&amp;ved=0CAcQjRxqFQoTCKmKqeHJv8gCFYq4FAodzdEB1Q&amp;url=http://www.turbosquid.com/3d-models/cartoon-subway-station-3d-model/803855&amp;bvm=bv.104819420,d.d24&amp;psig=AFQjCNGkLtnoMvTR9eroPxqkYZBzfV0KWg&amp;ust=1444830077468003" TargetMode="External"/><Relationship Id="rId3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co.uk/url?sa=i&amp;rct=j&amp;q=&amp;esrc=s&amp;source=images&amp;cd=&amp;cad=rja&amp;uact=8&amp;ved=0CAcQjRxqFQoTCMyy_ffJv8gCFYS3FAodcyMBuA&amp;url=http://cliparts.co/cartoon-boat&amp;bvm=bv.104819420,d.d24&amp;psig=AFQjCNGizg9p2xt1Px3D8KmEU7ruiQFrcg&amp;ust=1444830156288331" TargetMode="External"/><Relationship Id="rId3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co.uk/url?sa=i&amp;rct=j&amp;q=&amp;esrc=s&amp;source=images&amp;cd=&amp;cad=rja&amp;uact=8&amp;ved=0CAcQjRxqFQoTCPGmxpDKv8gCFQU9Ggod7v8Eww&amp;url=http://timmythetaxi.com/timmy-the-taxi-photos.html&amp;bvm=bv.104819420,d.d24&amp;psig=AFQjCNHs6YZ7DCSdtUaUsvtbsQCyGVRqfA&amp;ust=1444830214052516" TargetMode="External"/><Relationship Id="rId3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google.co.uk/url?sa=i&amp;rct=j&amp;q=&amp;esrc=s&amp;source=images&amp;cd=&amp;cad=rja&amp;uact=8&amp;ved=0CAcQjRxqFQoTCJew9LHKv8gCFYJUGgodlXkGxw&amp;url=http://www.clipartsheep.com/cartoon-space-rocket-clipart/dT1hSFIwY0RvdkwzZDNkeTVwYldGblpXVnVkbWx6YVc5dUxtTnZiUzgwTlRBdk1qVXhOekl0WTJ4cGNDMWhjblF0WjNKaGNHaHBZeTF2WmkxaExYTndZV05sTFhKdlkydGxkQzFqWVhKMGIyOXVMV05vWVhKaFkzUmxjaTF3YjJsdWRHbHVaeTFoZEMxMGFHVXRkbWxsZDJWeUxXSjVMWFJ2YjI1ek5HSnBlaTVxY0djfHc9NDUwfGg9NDUwfHQ9anBlZ3w/&amp;bvm=bv.104819420,d.d24&amp;psig=AFQjCNGH3NQi11hUCihCJLO1j5563tt73Q&amp;ust=1444830254857993" TargetMode="External"/><Relationship Id="rId3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340768"/>
            <a:ext cx="82809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Using Songs To </a:t>
            </a:r>
            <a:r>
              <a:rPr lang="en-GB" sz="9600" dirty="0">
                <a:solidFill>
                  <a:srgbClr val="002060"/>
                </a:solidFill>
                <a:latin typeface="Tw Cen MT" panose="020B0602020104020603" pitchFamily="34" charset="0"/>
              </a:rPr>
              <a:t>T</a:t>
            </a:r>
            <a:r>
              <a:rPr lang="en-GB" sz="9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each French</a:t>
            </a:r>
          </a:p>
          <a:p>
            <a:pPr algn="ctr"/>
            <a:endParaRPr lang="en-GB" sz="44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2060"/>
              </a:solidFill>
            </a:endParaRPr>
          </a:p>
          <a:p>
            <a:pPr algn="r"/>
            <a:r>
              <a:rPr lang="en-GB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Catherine Barlow</a:t>
            </a:r>
          </a:p>
          <a:p>
            <a:pPr algn="r"/>
            <a:r>
              <a:rPr lang="en-GB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Author of “</a:t>
            </a:r>
            <a:r>
              <a:rPr lang="en-GB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J’aime</a:t>
            </a:r>
            <a:r>
              <a:rPr lang="en-GB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Chanter!” and “</a:t>
            </a:r>
            <a:r>
              <a:rPr lang="en-GB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J’aime</a:t>
            </a:r>
            <a:r>
              <a:rPr lang="en-GB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Beaucoup Chanter </a:t>
            </a:r>
            <a:r>
              <a:rPr lang="en-GB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Français</a:t>
            </a:r>
            <a:r>
              <a:rPr lang="en-GB" smtClean="0">
                <a:solidFill>
                  <a:srgbClr val="002060"/>
                </a:solidFill>
                <a:latin typeface="Tw Cen MT" panose="020B0602020104020603" pitchFamily="34" charset="0"/>
              </a:rPr>
              <a:t>!” </a:t>
            </a:r>
          </a:p>
          <a:p>
            <a:pPr algn="r"/>
            <a:r>
              <a:rPr lang="en-GB" smtClean="0">
                <a:solidFill>
                  <a:srgbClr val="002060"/>
                </a:solidFill>
                <a:latin typeface="Tw Cen MT" panose="020B0602020104020603" pitchFamily="34" charset="0"/>
              </a:rPr>
              <a:t>published </a:t>
            </a:r>
            <a:r>
              <a:rPr lang="en-GB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by </a:t>
            </a:r>
            <a:r>
              <a:rPr lang="en-GB" smtClean="0">
                <a:solidFill>
                  <a:srgbClr val="002060"/>
                </a:solidFill>
                <a:latin typeface="Tw Cen MT" panose="020B0602020104020603" pitchFamily="34" charset="0"/>
              </a:rPr>
              <a:t>Brilliant Publications</a:t>
            </a:r>
            <a:endParaRPr lang="en-GB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35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Use existing version of song (CD/You Tube </a:t>
            </a:r>
            <a:r>
              <a:rPr lang="en-GB" sz="3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etc</a:t>
            </a:r>
            <a:r>
              <a:rPr lang="en-GB" sz="3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) or be prepared to sing a solo!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Allow pupils to listen at least once or twice without joining 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rgbClr val="002060"/>
                </a:solidFill>
                <a:latin typeface="Tw Cen MT" panose="020B0602020104020603" pitchFamily="34" charset="0"/>
              </a:rPr>
              <a:t>Keep it simple – not too many </a:t>
            </a:r>
            <a:r>
              <a:rPr lang="en-GB" sz="3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lyrics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Go over meaning of lyrics/vocabulary – are pupils already familiar with these?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Small sections – repeat words several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Pronunciation – check pupils copy model carefully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>
                <a:solidFill>
                  <a:srgbClr val="002060"/>
                </a:solidFill>
                <a:latin typeface="Tw Cen MT" panose="020B0602020104020603" pitchFamily="34" charset="0"/>
              </a:rPr>
              <a:t>Highlight rhyming words/sound patterns </a:t>
            </a:r>
            <a:r>
              <a:rPr lang="en-GB" sz="3000" dirty="0" err="1">
                <a:solidFill>
                  <a:srgbClr val="002060"/>
                </a:solidFill>
                <a:latin typeface="Tw Cen MT" panose="020B0602020104020603" pitchFamily="34" charset="0"/>
              </a:rPr>
              <a:t>etc</a:t>
            </a:r>
            <a:endParaRPr lang="en-GB" sz="3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Don’t necessarily show words – it can sometimes hinder pronunciation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Encouragement – some pupils are more reluctant singers – let them join in when they’re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52762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848872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u="sng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Père</a:t>
            </a:r>
            <a:r>
              <a:rPr lang="en-GB" sz="4400" b="1" u="sng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No</a:t>
            </a:r>
            <a:r>
              <a:rPr lang="az-Cyrl-AZ" sz="4400" b="1" u="sng" dirty="0" smtClean="0">
                <a:solidFill>
                  <a:srgbClr val="002060"/>
                </a:solidFill>
              </a:rPr>
              <a:t>ё</a:t>
            </a:r>
            <a:r>
              <a:rPr lang="en-GB" sz="4400" b="1" u="sng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l</a:t>
            </a:r>
          </a:p>
          <a:p>
            <a:pPr algn="ctr"/>
            <a:r>
              <a:rPr lang="en-GB" dirty="0"/>
              <a:t>(Sing to tune of ‘Frère Jacques’)</a:t>
            </a:r>
          </a:p>
          <a:p>
            <a:pPr algn="ctr"/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Père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3600" dirty="0">
                <a:solidFill>
                  <a:srgbClr val="002060"/>
                </a:solidFill>
                <a:latin typeface="Tw Cen MT" panose="020B0602020104020603" pitchFamily="34" charset="0"/>
              </a:rPr>
              <a:t>No</a:t>
            </a:r>
            <a:r>
              <a:rPr lang="az-Cyrl-AZ" sz="3600" dirty="0">
                <a:solidFill>
                  <a:srgbClr val="002060"/>
                </a:solidFill>
              </a:rPr>
              <a:t>ё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l</a:t>
            </a:r>
          </a:p>
          <a:p>
            <a:pPr algn="ctr"/>
            <a:r>
              <a:rPr lang="en-GB" sz="3600" dirty="0" err="1">
                <a:solidFill>
                  <a:srgbClr val="002060"/>
                </a:solidFill>
                <a:latin typeface="Tw Cen MT" panose="020B0602020104020603" pitchFamily="34" charset="0"/>
              </a:rPr>
              <a:t>Père</a:t>
            </a:r>
            <a:r>
              <a:rPr lang="en-GB" sz="3600" dirty="0">
                <a:solidFill>
                  <a:srgbClr val="002060"/>
                </a:solidFill>
                <a:latin typeface="Tw Cen MT" panose="020B0602020104020603" pitchFamily="34" charset="0"/>
              </a:rPr>
              <a:t> No</a:t>
            </a:r>
            <a:r>
              <a:rPr lang="az-Cyrl-AZ" sz="3600" dirty="0">
                <a:solidFill>
                  <a:srgbClr val="002060"/>
                </a:solidFill>
              </a:rPr>
              <a:t>ё</a:t>
            </a:r>
            <a:r>
              <a:rPr lang="en-GB" sz="3600" dirty="0">
                <a:solidFill>
                  <a:srgbClr val="002060"/>
                </a:solidFill>
                <a:latin typeface="Tw Cen MT" panose="020B0602020104020603" pitchFamily="34" charset="0"/>
              </a:rPr>
              <a:t>l</a:t>
            </a:r>
          </a:p>
          <a:p>
            <a:pPr algn="ctr"/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Vite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, </a:t>
            </a:r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venez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!</a:t>
            </a:r>
          </a:p>
          <a:p>
            <a:pPr algn="ctr"/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Vite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, </a:t>
            </a:r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venez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!</a:t>
            </a:r>
          </a:p>
          <a:p>
            <a:pPr algn="ctr"/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Apportez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des </a:t>
            </a:r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cadeaux</a:t>
            </a:r>
            <a:endParaRPr lang="en-GB" sz="36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Apportez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des </a:t>
            </a:r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cadeaux</a:t>
            </a:r>
            <a:endParaRPr lang="en-GB" sz="36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S’il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vous</a:t>
            </a:r>
            <a:r>
              <a:rPr lang="en-GB" sz="3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36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plaît</a:t>
            </a:r>
            <a:endParaRPr lang="en-GB" sz="36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GB" sz="3600" dirty="0" err="1">
                <a:solidFill>
                  <a:srgbClr val="002060"/>
                </a:solidFill>
                <a:latin typeface="Tw Cen MT" panose="020B0602020104020603" pitchFamily="34" charset="0"/>
              </a:rPr>
              <a:t>S’il</a:t>
            </a:r>
            <a:r>
              <a:rPr lang="en-GB" sz="36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3600" dirty="0" err="1">
                <a:solidFill>
                  <a:srgbClr val="002060"/>
                </a:solidFill>
                <a:latin typeface="Tw Cen MT" panose="020B0602020104020603" pitchFamily="34" charset="0"/>
              </a:rPr>
              <a:t>vous</a:t>
            </a:r>
            <a:r>
              <a:rPr lang="en-GB" sz="36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3600" dirty="0" err="1">
                <a:solidFill>
                  <a:srgbClr val="002060"/>
                </a:solidFill>
                <a:latin typeface="Tw Cen MT" panose="020B0602020104020603" pitchFamily="34" charset="0"/>
              </a:rPr>
              <a:t>plaît</a:t>
            </a:r>
            <a:endParaRPr lang="en-GB" sz="36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6" name="Picture 2" descr="http://www.myfatherchristmas.com/Father_Christmas_Images/Storyico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6672"/>
            <a:ext cx="288031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myfatherchristmas.com/Father_Christmas_Images/Storyicon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9872" y="2852936"/>
            <a:ext cx="280831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60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1340768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980728"/>
            <a:ext cx="77048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How can we exploit the songs?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8045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Phonics – listen and look for sounds/rhymes/cognates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Comprehension – listen for specific vocabulary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Sequencing – </a:t>
            </a:r>
            <a:r>
              <a:rPr lang="en-GB" sz="3200" dirty="0">
                <a:solidFill>
                  <a:srgbClr val="002060"/>
                </a:solidFill>
                <a:latin typeface="Tw Cen MT" panose="020B0602020104020603" pitchFamily="34" charset="0"/>
              </a:rPr>
              <a:t>pupils put </a:t>
            </a: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words/pictures/symbols in </a:t>
            </a:r>
            <a:r>
              <a:rPr lang="en-GB" sz="3200" dirty="0">
                <a:solidFill>
                  <a:srgbClr val="002060"/>
                </a:solidFill>
                <a:latin typeface="Tw Cen MT" panose="020B0602020104020603" pitchFamily="34" charset="0"/>
              </a:rPr>
              <a:t>order as hear them </a:t>
            </a: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mentioned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Role play – build conversations around a song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Composition </a:t>
            </a:r>
            <a:r>
              <a:rPr lang="en-GB" sz="3200" dirty="0">
                <a:solidFill>
                  <a:srgbClr val="002060"/>
                </a:solidFill>
                <a:latin typeface="Tw Cen MT" panose="020B0602020104020603" pitchFamily="34" charset="0"/>
              </a:rPr>
              <a:t>– make up extra </a:t>
            </a: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verses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2060"/>
                </a:solidFill>
                <a:latin typeface="Tw Cen MT" panose="020B0602020104020603" pitchFamily="34" charset="0"/>
              </a:rPr>
              <a:t>Festivals/cultural events – incorporate songs into whole school/cross-curricular activities </a:t>
            </a:r>
            <a:r>
              <a:rPr lang="en-GB" sz="32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eg</a:t>
            </a: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assemblies, French Day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Grammar – change structures </a:t>
            </a:r>
            <a:r>
              <a:rPr lang="en-GB" sz="32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eg</a:t>
            </a: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parts of verbs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Cloze tasks – written tasks requiring pupils to insert missing words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Just for fun – to round off a topic</a:t>
            </a:r>
            <a:endParaRPr lang="en-GB" sz="32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27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What will our pupils gain from learning songs?</a:t>
            </a:r>
            <a:endParaRPr lang="en-GB" sz="96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55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424936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latin typeface="Tw Cen MT" panose="020B06020201040206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Increased confidence in use of the language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Improved pronunciation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Greater understanding of vocabulary and/or grammatical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Awareness of French culture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26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44824"/>
            <a:ext cx="763284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Les </a:t>
            </a:r>
            <a:r>
              <a:rPr lang="en-GB" sz="88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Moyens</a:t>
            </a:r>
            <a:r>
              <a:rPr lang="en-GB" sz="8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de Transport</a:t>
            </a:r>
          </a:p>
          <a:p>
            <a:pPr algn="ctr"/>
            <a:r>
              <a:rPr lang="en-GB" dirty="0"/>
              <a:t>(Sing to the tune of </a:t>
            </a:r>
            <a:r>
              <a:rPr lang="en-GB" dirty="0" smtClean="0"/>
              <a:t>‘The </a:t>
            </a:r>
            <a:r>
              <a:rPr lang="en-GB" dirty="0"/>
              <a:t>wheels on the </a:t>
            </a:r>
            <a:r>
              <a:rPr lang="en-GB" dirty="0" err="1" smtClean="0"/>
              <a:t>bus’</a:t>
            </a:r>
            <a:r>
              <a:rPr lang="en-GB" dirty="0" smtClean="0"/>
              <a:t>)</a:t>
            </a:r>
            <a:endParaRPr lang="en-GB" dirty="0"/>
          </a:p>
          <a:p>
            <a:pPr algn="ctr"/>
            <a:endParaRPr lang="en-GB" sz="88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094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24744"/>
            <a:ext cx="79208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avion</a:t>
            </a:r>
            <a:endParaRPr lang="en-GB" sz="6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avion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,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avion</a:t>
            </a:r>
            <a:endParaRPr lang="en-GB" sz="6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avion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Toute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la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journée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pic>
        <p:nvPicPr>
          <p:cNvPr id="2050" name="Picture 2" descr="http://cliparts.co/cliparts/6cr/oMg/6croMg5xi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827462"/>
            <a:ext cx="3960440" cy="28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15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268761"/>
            <a:ext cx="799288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sz="6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voiture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voiture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,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voiture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voiture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Toute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la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journée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pic>
        <p:nvPicPr>
          <p:cNvPr id="3076" name="Picture 4" descr="http://cliparts.co/cliparts/8cE/jyE/8cEjyERLi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8407" y="836713"/>
            <a:ext cx="3775272" cy="136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86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620688"/>
            <a:ext cx="69127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6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à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vélo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A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vélo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, 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à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vélo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à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vélo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Toute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la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journée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pic>
        <p:nvPicPr>
          <p:cNvPr id="4098" name="Picture 2" descr="http://www.webbywanda.tv/Bike/Bike_cartoon_how_to_draw/bike_how_to_draw_06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1128"/>
            <a:ext cx="28956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8201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endParaRPr lang="en-GB" sz="28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51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Why use songs to teach French?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51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Who will we use songs with?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5100" dirty="0">
                <a:solidFill>
                  <a:srgbClr val="002060"/>
                </a:solidFill>
                <a:latin typeface="Tw Cen MT" panose="020B0602020104020603" pitchFamily="34" charset="0"/>
              </a:rPr>
              <a:t>W</a:t>
            </a:r>
            <a:r>
              <a:rPr lang="en-GB" sz="51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hat songs will we teach?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51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How do we teach songs?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5100" dirty="0">
                <a:solidFill>
                  <a:srgbClr val="002060"/>
                </a:solidFill>
                <a:latin typeface="Tw Cen MT" panose="020B0602020104020603" pitchFamily="34" charset="0"/>
              </a:rPr>
              <a:t>H</a:t>
            </a:r>
            <a:r>
              <a:rPr lang="en-GB" sz="51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ow can we exploit songs? 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en-GB" sz="5100" dirty="0">
                <a:solidFill>
                  <a:srgbClr val="002060"/>
                </a:solidFill>
                <a:latin typeface="Tw Cen MT" panose="020B0602020104020603" pitchFamily="34" charset="0"/>
              </a:rPr>
              <a:t>W</a:t>
            </a:r>
            <a:r>
              <a:rPr lang="en-GB" sz="51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hat will our pupils gain from learning songs?</a:t>
            </a:r>
            <a:endParaRPr lang="en-GB" sz="51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53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55576" y="764704"/>
            <a:ext cx="76328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à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cheval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A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cheval, 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à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cheval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à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cheval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Toute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la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journée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pic>
        <p:nvPicPr>
          <p:cNvPr id="5122" name="Picture 2" descr="http://cartoon-animals.disneyimage.com/_/rsrc/1367432630841/cartoon-horse-clipart/cartoon-horse-image_21.png?height=320&amp;width=32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95" y="4105060"/>
            <a:ext cx="2730847" cy="273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17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1640" y="692696"/>
            <a:ext cx="741682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4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endParaRPr lang="en-GB" sz="6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endParaRPr lang="en-GB" sz="24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métro</a:t>
            </a:r>
            <a:endParaRPr lang="en-GB" sz="6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métro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,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métro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Paris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métro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Toute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la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journée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pic>
        <p:nvPicPr>
          <p:cNvPr id="6146" name="Picture 2" descr="http://preview.turbosquid.com/Preview/2014/07/11__05_36_13/1.jpg247683fc-204f-4546-a03f-6875ff39370bOrigin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17382"/>
            <a:ext cx="2749071" cy="231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80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620688"/>
            <a:ext cx="79208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bateau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bateau,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bateau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bateau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Toute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la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journée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pic>
        <p:nvPicPr>
          <p:cNvPr id="7170" name="Picture 2" descr="http://cliparts.co/cliparts/rTL/xkg/rTLxkg59c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2666727" cy="2666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236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27584" y="980728"/>
            <a:ext cx="73448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6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taxi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taxi,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taxi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taxi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Toute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la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journée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pic>
        <p:nvPicPr>
          <p:cNvPr id="8194" name="Picture 2" descr="http://timmythetaxi.com/timmy-the-taxi-photos_files/5BDB1DCF-photo_(4)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827" y="332656"/>
            <a:ext cx="3412973" cy="2411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24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764704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fusée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fusée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,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fusée</a:t>
            </a:r>
            <a:endParaRPr lang="en-GB" sz="6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Je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vais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 à Paris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en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fusée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r>
              <a:rPr lang="en-GB" sz="6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Toute</a:t>
            </a:r>
            <a:r>
              <a:rPr lang="en-GB" sz="6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r>
              <a:rPr lang="en-GB" sz="6000" dirty="0">
                <a:solidFill>
                  <a:srgbClr val="002060"/>
                </a:solidFill>
                <a:latin typeface="Tw Cen MT" panose="020B0602020104020603" pitchFamily="34" charset="0"/>
              </a:rPr>
              <a:t>la </a:t>
            </a:r>
            <a:r>
              <a:rPr lang="en-GB" sz="6000" dirty="0" err="1">
                <a:solidFill>
                  <a:srgbClr val="002060"/>
                </a:solidFill>
                <a:latin typeface="Tw Cen MT" panose="020B0602020104020603" pitchFamily="34" charset="0"/>
              </a:rPr>
              <a:t>journée</a:t>
            </a:r>
            <a:endParaRPr lang="en-GB" sz="60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  <p:pic>
        <p:nvPicPr>
          <p:cNvPr id="9218" name="Picture 2" descr="http://cliparts.co/cliparts/yTk/A6k/yTkA6kqgc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888" y="3645024"/>
            <a:ext cx="2839143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52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9144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4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algn="ctr"/>
            <a:r>
              <a:rPr lang="en-GB" sz="8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Keep it simple!</a:t>
            </a:r>
          </a:p>
          <a:p>
            <a:pPr algn="ctr"/>
            <a:r>
              <a:rPr lang="en-GB" sz="8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Make it memorable!</a:t>
            </a:r>
          </a:p>
          <a:p>
            <a:pPr algn="ctr"/>
            <a:r>
              <a:rPr lang="en-GB" sz="8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Have fun!</a:t>
            </a:r>
            <a:endParaRPr lang="en-GB" sz="88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987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24744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8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Why use songs to teach French?</a:t>
            </a:r>
            <a:endParaRPr lang="en-GB" sz="88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0443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0"/>
            <a:ext cx="8856984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To facilitate the learning and memorising of vocabulary and grammar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400" dirty="0">
                <a:solidFill>
                  <a:srgbClr val="002060"/>
                </a:solidFill>
                <a:latin typeface="Tw Cen MT" panose="020B0602020104020603" pitchFamily="34" charset="0"/>
              </a:rPr>
              <a:t>To enable pupils to pronounce words correctly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To promote cultural awareness and appreciation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To embed French within other areas of the curriculum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44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Just for fun</a:t>
            </a:r>
            <a:endParaRPr lang="en-GB" sz="44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05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246108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Who will we use songs with?</a:t>
            </a:r>
            <a:endParaRPr lang="en-GB" sz="96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015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196752"/>
            <a:ext cx="770485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Pupils of all ages and abilities – there are no limits!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014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102092"/>
            <a:ext cx="82089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What songs </a:t>
            </a:r>
          </a:p>
          <a:p>
            <a:pPr algn="ctr"/>
            <a:r>
              <a:rPr lang="en-GB" sz="9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will we teach?</a:t>
            </a:r>
            <a:endParaRPr lang="en-GB" sz="96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12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16632"/>
            <a:ext cx="9144000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4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Songs set to familiar tunes – enable teachers and pupils to focus on lyrics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4000" dirty="0">
                <a:solidFill>
                  <a:srgbClr val="002060"/>
                </a:solidFill>
                <a:latin typeface="Tw Cen MT" panose="020B0602020104020603" pitchFamily="34" charset="0"/>
              </a:rPr>
              <a:t>Action songs – memory-joggers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4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Repetition songs/raps – pupils can copy clearly pronounced lyrics</a:t>
            </a:r>
            <a:r>
              <a:rPr lang="en-GB" sz="4000" dirty="0">
                <a:solidFill>
                  <a:srgbClr val="002060"/>
                </a:solidFill>
                <a:latin typeface="Tw Cen MT" panose="020B0602020104020603" pitchFamily="34" charset="0"/>
              </a:rPr>
              <a:t> </a:t>
            </a:r>
            <a:endParaRPr lang="en-GB" sz="4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4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Songs made up of lists – aid vocabulary retention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4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Traditional French songs – help pupils develop understanding of French culture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40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Seasonal songs – Christmas, harvest festival </a:t>
            </a:r>
            <a:r>
              <a:rPr lang="en-GB" sz="4000" dirty="0" err="1" smtClean="0">
                <a:solidFill>
                  <a:srgbClr val="002060"/>
                </a:solidFill>
                <a:latin typeface="Tw Cen MT" panose="020B0602020104020603" pitchFamily="34" charset="0"/>
              </a:rPr>
              <a:t>etc</a:t>
            </a:r>
            <a:endParaRPr lang="en-GB" sz="4000" dirty="0" smtClean="0">
              <a:solidFill>
                <a:srgbClr val="002060"/>
              </a:solidFill>
              <a:latin typeface="Tw Cen MT" panose="020B0602020104020603" pitchFamily="34" charset="0"/>
            </a:endParaRP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090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412776"/>
            <a:ext cx="79208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 smtClean="0">
                <a:solidFill>
                  <a:srgbClr val="002060"/>
                </a:solidFill>
                <a:latin typeface="Tw Cen MT" panose="020B0602020104020603" pitchFamily="34" charset="0"/>
              </a:rPr>
              <a:t>How do we teach songs?</a:t>
            </a:r>
            <a:endParaRPr lang="en-GB" sz="9600" dirty="0">
              <a:solidFill>
                <a:srgbClr val="00206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87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635</Words>
  <Application>Microsoft Macintosh PowerPoint</Application>
  <PresentationFormat>On-screen Show (4:3)</PresentationFormat>
  <Paragraphs>116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Tw Cen MT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Barlow</dc:creator>
  <cp:lastModifiedBy>Alison Marshall</cp:lastModifiedBy>
  <cp:revision>47</cp:revision>
  <dcterms:created xsi:type="dcterms:W3CDTF">2015-10-07T14:10:34Z</dcterms:created>
  <dcterms:modified xsi:type="dcterms:W3CDTF">2017-10-04T14:31:49Z</dcterms:modified>
</cp:coreProperties>
</file>