
<file path=[Content_Types].xml><?xml version="1.0" encoding="utf-8"?>
<Types xmlns="http://schemas.openxmlformats.org/package/2006/content-types">
  <Default Extension="(null)" ContentType="image/x-emf"/>
  <Default Extension="jpeg" ContentType="image/jpe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4"/>
  </p:notesMasterIdLst>
  <p:sldIdLst>
    <p:sldId id="266" r:id="rId2"/>
    <p:sldId id="278" r:id="rId3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AEBF5"/>
    <a:srgbClr val="D1D7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348"/>
    <p:restoredTop sz="94694"/>
  </p:normalViewPr>
  <p:slideViewPr>
    <p:cSldViewPr snapToGrid="0" snapToObjects="1">
      <p:cViewPr varScale="1">
        <p:scale>
          <a:sx n="109" d="100"/>
          <a:sy n="109" d="100"/>
        </p:scale>
        <p:origin x="216" y="4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C334F11-B68D-854A-B4E7-155F8BBCEB5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0ADE3E6-A551-EC46-806C-DA70A3A7DF58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fld id="{F80841B0-B6A5-6647-ABAE-390A2C188110}" type="datetime1">
              <a:rPr lang="en-US" altLang="en-US"/>
              <a:pPr/>
              <a:t>9/26/25</a:t>
            </a:fld>
            <a:endParaRPr lang="en-US" alt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8B3AD7DC-12C5-7444-B0E9-4B49D39C3EE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E749C708-9AF1-1449-B542-33318261B76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CA7A09-1FAA-7144-85B6-380BF758FD2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4E56C1-B5AF-8146-8464-DA5BD5EEB9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fld id="{2E1C2629-A319-284C-B270-10B7A113BB2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5032252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otched Right Arrow 5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8984F35-F2E8-AF43-B376-053B5821AFFD}"/>
              </a:ext>
            </a:extLst>
          </p:cNvPr>
          <p:cNvSpPr/>
          <p:nvPr userDrawn="1"/>
        </p:nvSpPr>
        <p:spPr>
          <a:xfrm>
            <a:off x="9567863" y="3692525"/>
            <a:ext cx="977900" cy="484188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5E2A6E0-149C-A241-AAB1-3C86B537F019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9525000" y="682625"/>
            <a:ext cx="165942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fr-FR" altLang="en-US" sz="1800" noProof="0" dirty="0"/>
              <a:t>Luc et Sophie</a:t>
            </a:r>
          </a:p>
          <a:p>
            <a:pPr eaLnBrk="1" hangingPunct="1"/>
            <a:r>
              <a:rPr lang="en-GB" altLang="en-US" sz="1800" noProof="0" dirty="0"/>
              <a:t>Level 3, Unit 2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D3DF25B-A86B-6746-BA40-6BC2C6654A94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9156700" y="4656138"/>
            <a:ext cx="2606675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GB" altLang="en-US" sz="1800" b="1"/>
              <a:t>Click on</a:t>
            </a:r>
            <a:endParaRPr lang="en-US" altLang="en-US" sz="1800" b="1"/>
          </a:p>
          <a:p>
            <a:pPr algn="ctr" eaLnBrk="1" hangingPunct="1"/>
            <a:r>
              <a:rPr lang="en-US" altLang="en-US" sz="1800" b="1"/>
              <a:t>the </a:t>
            </a:r>
            <a:r>
              <a:rPr lang="en-GB" altLang="en-US" sz="1800" b="1"/>
              <a:t>title</a:t>
            </a:r>
            <a:endParaRPr lang="en-US" altLang="en-US" sz="1800" b="1"/>
          </a:p>
          <a:p>
            <a:pPr algn="ctr" eaLnBrk="1" hangingPunct="1"/>
            <a:r>
              <a:rPr lang="en-US" altLang="en-US" sz="1800" b="1"/>
              <a:t>to hear </a:t>
            </a:r>
            <a:r>
              <a:rPr lang="en-GB" altLang="en-US" sz="1800" b="1"/>
              <a:t>it</a:t>
            </a:r>
            <a:r>
              <a:rPr lang="en-US" altLang="en-US" sz="1800" b="1"/>
              <a:t> spoken</a:t>
            </a:r>
            <a:endParaRPr lang="en-GB" altLang="en-US" sz="1800" b="1"/>
          </a:p>
          <a:p>
            <a:pPr algn="ctr" eaLnBrk="1" hangingPunct="1"/>
            <a:endParaRPr lang="en-GB" altLang="en-US" sz="1800" b="1"/>
          </a:p>
          <a:p>
            <a:pPr algn="ctr" eaLnBrk="1" hangingPunct="1"/>
            <a:r>
              <a:rPr lang="en-GB" altLang="en-US" sz="1800" b="1"/>
              <a:t>Click on the arrow to  turn the page</a:t>
            </a:r>
            <a:endParaRPr lang="en-US" altLang="en-US" sz="1800" b="1"/>
          </a:p>
          <a:p>
            <a:pPr algn="ctr" eaLnBrk="1" hangingPunct="1"/>
            <a:endParaRPr lang="en-US" altLang="en-US" sz="1800" b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48681" y="0"/>
            <a:ext cx="5165123" cy="68580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70645443"/>
      </p:ext>
    </p:extLst>
  </p:cSld>
  <p:clrMapOvr>
    <a:masterClrMapping/>
  </p:clrMapOvr>
  <p:transition spd="slow"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Notched Right Arrow 12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ADAB12BB-3627-7944-840C-40F6D0733B6A}"/>
              </a:ext>
            </a:extLst>
          </p:cNvPr>
          <p:cNvSpPr/>
          <p:nvPr userDrawn="1"/>
        </p:nvSpPr>
        <p:spPr>
          <a:xfrm>
            <a:off x="9567863" y="3692525"/>
            <a:ext cx="977900" cy="484188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4" name="Notched Right Arrow 8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0E0B0217-FD6B-3A47-BF46-C9A591FE57C3}"/>
              </a:ext>
            </a:extLst>
          </p:cNvPr>
          <p:cNvSpPr/>
          <p:nvPr userDrawn="1"/>
        </p:nvSpPr>
        <p:spPr>
          <a:xfrm rot="10800000">
            <a:off x="1646238" y="3716338"/>
            <a:ext cx="977900" cy="484187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63638EA-E48A-894B-9713-C3DDCBFD42C6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9186863" y="4608000"/>
            <a:ext cx="2606675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GB" altLang="en-US" sz="1800" b="1" dirty="0"/>
              <a:t>Click on</a:t>
            </a:r>
            <a:endParaRPr lang="en-US" altLang="en-US" sz="1800" b="1" dirty="0"/>
          </a:p>
          <a:p>
            <a:pPr algn="ctr" eaLnBrk="1" hangingPunct="1"/>
            <a:r>
              <a:rPr lang="en-US" altLang="en-US" sz="1800" b="1" dirty="0"/>
              <a:t>the </a:t>
            </a:r>
            <a:r>
              <a:rPr lang="en-GB" altLang="en-US" sz="1800" b="1" dirty="0"/>
              <a:t>speech bubbles</a:t>
            </a:r>
            <a:endParaRPr lang="en-US" altLang="en-US" sz="1800" b="1" dirty="0"/>
          </a:p>
          <a:p>
            <a:pPr algn="ctr" eaLnBrk="1" hangingPunct="1"/>
            <a:r>
              <a:rPr lang="en-US" altLang="en-US" sz="1800" b="1" dirty="0"/>
              <a:t>to hear them spoken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0233E15-0F3C-C74B-925B-B007E44CAFEB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20688" y="4608000"/>
            <a:ext cx="2606675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GB" altLang="en-US" sz="1800" b="1" dirty="0"/>
              <a:t>Click on the words in the vocabulary list to hear them spoken</a:t>
            </a:r>
          </a:p>
          <a:p>
            <a:pPr algn="ctr" eaLnBrk="1" hangingPunct="1"/>
            <a:endParaRPr lang="en-GB" altLang="en-US" sz="1800" b="1" dirty="0"/>
          </a:p>
          <a:p>
            <a:pPr algn="ctr" eaLnBrk="1" hangingPunct="1"/>
            <a:r>
              <a:rPr lang="en-GB" altLang="en-US" sz="1800" b="1" dirty="0"/>
              <a:t>Click an arrow to turn the page</a:t>
            </a:r>
            <a:endParaRPr lang="en-US" altLang="en-US" sz="1800" b="1" dirty="0"/>
          </a:p>
        </p:txBody>
      </p:sp>
      <p:sp>
        <p:nvSpPr>
          <p:cNvPr id="17" name="Content Placeholder 2"/>
          <p:cNvSpPr>
            <a:spLocks noGrp="1"/>
          </p:cNvSpPr>
          <p:nvPr>
            <p:ph idx="1"/>
          </p:nvPr>
        </p:nvSpPr>
        <p:spPr>
          <a:xfrm>
            <a:off x="3620530" y="24713"/>
            <a:ext cx="5226908" cy="68580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BC67F17-B2CF-2F4C-B9A4-435E40F3675B}"/>
              </a:ext>
            </a:extLst>
          </p:cNvPr>
          <p:cNvSpPr txBox="1"/>
          <p:nvPr userDrawn="1"/>
        </p:nvSpPr>
        <p:spPr>
          <a:xfrm>
            <a:off x="9440605" y="5784015"/>
            <a:ext cx="27513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hangingPunct="1"/>
            <a:r>
              <a:rPr lang="en-GB" altLang="en-US" sz="1800" b="1" dirty="0"/>
              <a:t>Click the speaker to hear the whole page</a:t>
            </a:r>
            <a:endParaRPr lang="en-US" altLang="en-US" sz="1800" b="1" dirty="0"/>
          </a:p>
        </p:txBody>
      </p:sp>
    </p:spTree>
    <p:extLst>
      <p:ext uri="{BB962C8B-B14F-4D97-AF65-F5344CB8AC3E}">
        <p14:creationId xmlns:p14="http://schemas.microsoft.com/office/powerpoint/2010/main" val="3321163420"/>
      </p:ext>
    </p:extLst>
  </p:cSld>
  <p:clrMapOvr>
    <a:masterClrMapping/>
  </p:clrMapOvr>
  <p:transition spd="slow"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Notched Right Arrow 12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ADAB12BB-3627-7944-840C-40F6D0733B6A}"/>
              </a:ext>
            </a:extLst>
          </p:cNvPr>
          <p:cNvSpPr/>
          <p:nvPr userDrawn="1"/>
        </p:nvSpPr>
        <p:spPr>
          <a:xfrm>
            <a:off x="9567863" y="3692525"/>
            <a:ext cx="977900" cy="484188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4" name="Notched Right Arrow 8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0E0B0217-FD6B-3A47-BF46-C9A591FE57C3}"/>
              </a:ext>
            </a:extLst>
          </p:cNvPr>
          <p:cNvSpPr/>
          <p:nvPr userDrawn="1"/>
        </p:nvSpPr>
        <p:spPr>
          <a:xfrm rot="10800000">
            <a:off x="1646238" y="3716338"/>
            <a:ext cx="977900" cy="484187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63638EA-E48A-894B-9713-C3DDCBFD42C6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9186863" y="4608000"/>
            <a:ext cx="2606675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GB" altLang="en-US" sz="1800" b="1" dirty="0"/>
              <a:t>Click on</a:t>
            </a:r>
            <a:endParaRPr lang="en-US" altLang="en-US" sz="1800" b="1" dirty="0"/>
          </a:p>
          <a:p>
            <a:pPr algn="ctr" eaLnBrk="1" hangingPunct="1"/>
            <a:r>
              <a:rPr lang="en-US" altLang="en-US" sz="1800" b="1" dirty="0"/>
              <a:t>the </a:t>
            </a:r>
            <a:r>
              <a:rPr lang="en-GB" altLang="en-US" sz="1800" b="1" dirty="0"/>
              <a:t>speech bubbles</a:t>
            </a:r>
            <a:endParaRPr lang="en-US" altLang="en-US" sz="1800" b="1" dirty="0"/>
          </a:p>
          <a:p>
            <a:pPr algn="ctr" eaLnBrk="1" hangingPunct="1"/>
            <a:r>
              <a:rPr lang="en-US" altLang="en-US" sz="1800" b="1" dirty="0"/>
              <a:t>to hear them spoken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0233E15-0F3C-C74B-925B-B007E44CAFEB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20688" y="4608000"/>
            <a:ext cx="260667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GB" altLang="en-US" sz="1800" b="1" dirty="0"/>
              <a:t>Click an arrow to turn the page</a:t>
            </a:r>
            <a:endParaRPr lang="en-US" altLang="en-US" sz="1800" b="1" dirty="0"/>
          </a:p>
        </p:txBody>
      </p:sp>
      <p:sp>
        <p:nvSpPr>
          <p:cNvPr id="17" name="Content Placeholder 2"/>
          <p:cNvSpPr>
            <a:spLocks noGrp="1"/>
          </p:cNvSpPr>
          <p:nvPr>
            <p:ph idx="1"/>
          </p:nvPr>
        </p:nvSpPr>
        <p:spPr>
          <a:xfrm>
            <a:off x="3620530" y="24713"/>
            <a:ext cx="5226908" cy="68580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BC67F17-B2CF-2F4C-B9A4-435E40F3675B}"/>
              </a:ext>
            </a:extLst>
          </p:cNvPr>
          <p:cNvSpPr txBox="1"/>
          <p:nvPr userDrawn="1"/>
        </p:nvSpPr>
        <p:spPr>
          <a:xfrm>
            <a:off x="9440605" y="5784015"/>
            <a:ext cx="27513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hangingPunct="1"/>
            <a:r>
              <a:rPr lang="en-GB" altLang="en-US" sz="1800" b="1" dirty="0"/>
              <a:t>Click the speaker to hear the whole page</a:t>
            </a:r>
            <a:endParaRPr lang="en-US" altLang="en-US" sz="1800" b="1" dirty="0"/>
          </a:p>
        </p:txBody>
      </p:sp>
    </p:spTree>
  </p:cSld>
  <p:clrMapOvr>
    <a:masterClrMapping/>
  </p:clrMapOvr>
  <p:transition spd="slow"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ched Right Arrow 7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66F3BDF2-A8B8-4A40-871F-BAA4D80E9853}"/>
              </a:ext>
            </a:extLst>
          </p:cNvPr>
          <p:cNvSpPr/>
          <p:nvPr userDrawn="1"/>
        </p:nvSpPr>
        <p:spPr>
          <a:xfrm rot="10800000">
            <a:off x="1646238" y="3716338"/>
            <a:ext cx="977900" cy="484187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B997F9E-D36E-1B4B-A620-DB361A3BBEF9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20688" y="5210175"/>
            <a:ext cx="2606675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GB" altLang="en-US" sz="1800" b="1" dirty="0"/>
              <a:t>Click on the French words in the vocabulary list to hear them spoken</a:t>
            </a:r>
            <a:endParaRPr lang="en-US" altLang="en-US" sz="18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8BE9916-9675-B049-A8BE-E99BEB91F688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9156700" y="4656138"/>
            <a:ext cx="2606675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endParaRPr lang="en-GB" altLang="en-US" sz="1800" b="1"/>
          </a:p>
          <a:p>
            <a:pPr algn="ctr" eaLnBrk="1" hangingPunct="1"/>
            <a:endParaRPr lang="en-GB" altLang="en-US" sz="1800" b="1"/>
          </a:p>
          <a:p>
            <a:pPr algn="ctr" eaLnBrk="1" hangingPunct="1"/>
            <a:endParaRPr lang="en-GB" altLang="en-US" sz="1800" b="1"/>
          </a:p>
          <a:p>
            <a:pPr algn="ctr" eaLnBrk="1" hangingPunct="1"/>
            <a:endParaRPr lang="en-GB" altLang="en-US" sz="1800" b="1"/>
          </a:p>
          <a:p>
            <a:pPr algn="ctr" eaLnBrk="1" hangingPunct="1"/>
            <a:r>
              <a:rPr lang="en-GB" altLang="en-US" sz="1800" b="1"/>
              <a:t>Click on the arrow to  turn the page</a:t>
            </a:r>
            <a:endParaRPr lang="en-US" altLang="en-US" sz="1800" b="1"/>
          </a:p>
          <a:p>
            <a:pPr algn="ctr" eaLnBrk="1" hangingPunct="1"/>
            <a:endParaRPr lang="en-US" altLang="en-US" sz="1800" b="1"/>
          </a:p>
        </p:txBody>
      </p:sp>
    </p:spTree>
    <p:extLst>
      <p:ext uri="{BB962C8B-B14F-4D97-AF65-F5344CB8AC3E}">
        <p14:creationId xmlns:p14="http://schemas.microsoft.com/office/powerpoint/2010/main" val="2364157077"/>
      </p:ext>
    </p:extLst>
  </p:cSld>
  <p:clrMapOvr>
    <a:masterClrMapping/>
  </p:clrMapOvr>
  <p:transition spd="slow"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otched Right Arrow 5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ADAB12BB-3627-7944-840C-40F6D0733B6A}"/>
              </a:ext>
            </a:extLst>
          </p:cNvPr>
          <p:cNvSpPr/>
          <p:nvPr userDrawn="1"/>
        </p:nvSpPr>
        <p:spPr>
          <a:xfrm>
            <a:off x="9567863" y="3692525"/>
            <a:ext cx="977900" cy="484188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Notched Right Arrow 6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0E0B0217-FD6B-3A47-BF46-C9A591FE57C3}"/>
              </a:ext>
            </a:extLst>
          </p:cNvPr>
          <p:cNvSpPr/>
          <p:nvPr userDrawn="1"/>
        </p:nvSpPr>
        <p:spPr>
          <a:xfrm rot="10800000">
            <a:off x="1646238" y="3716338"/>
            <a:ext cx="977900" cy="484187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63638EA-E48A-894B-9713-C3DDCBFD42C6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9186863" y="4608000"/>
            <a:ext cx="260667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GB" altLang="en-US" sz="1800" b="1" dirty="0"/>
              <a:t>Click an arrow to turn the page</a:t>
            </a:r>
            <a:endParaRPr lang="en-US" altLang="en-US" sz="1800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0233E15-0F3C-C74B-925B-B007E44CAFEB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20688" y="4608000"/>
            <a:ext cx="2606675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GB" altLang="en-US" sz="1800" b="1" dirty="0"/>
              <a:t>Click on the French words in the vocabulary list to hear them spoken</a:t>
            </a:r>
          </a:p>
        </p:txBody>
      </p:sp>
    </p:spTree>
    <p:extLst>
      <p:ext uri="{BB962C8B-B14F-4D97-AF65-F5344CB8AC3E}">
        <p14:creationId xmlns:p14="http://schemas.microsoft.com/office/powerpoint/2010/main" val="1657295558"/>
      </p:ext>
    </p:extLst>
  </p:cSld>
  <p:clrMapOvr>
    <a:masterClrMapping/>
  </p:clrMapOvr>
  <p:transition spd="slow" advClick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8B910ABF-58C0-684C-BD06-80719A8C4F4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954DD2D8-7DEE-A146-97B2-26F89BAAB08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697B7D-7870-6343-99F9-4DCD49566C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13BC05EB-C86E-D049-B1AA-B29C53A7FA50}" type="datetime1">
              <a:rPr lang="en-US" altLang="en-US"/>
              <a:pPr/>
              <a:t>9/26/25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795E58-F1EA-8740-9BA3-73E6F4B611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54ED6D-2BEC-D04D-B007-D4F2F007CD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91DA4E16-97FB-1D43-9EEB-0656B751912A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6" r:id="rId3"/>
    <p:sldLayoutId id="2147483694" r:id="rId4"/>
    <p:sldLayoutId id="2147483695" r:id="rId5"/>
  </p:sldLayoutIdLst>
  <p:transition spd="slow" advClick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anose="020B0600070205080204" pitchFamily="34" charset="-128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panose="020B0600070205080204" pitchFamily="34" charset="-128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panose="020B0600070205080204" pitchFamily="34" charset="-128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panose="020B0600070205080204" pitchFamily="34" charset="-128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panose="020B0600070205080204" pitchFamily="34" charset="-128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ＭＳ Ｐゴシック" panose="020B0600070205080204" pitchFamily="34" charset="-128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3" Type="http://schemas.openxmlformats.org/officeDocument/2006/relationships/audio" Target="../media/audio1.wav"/><Relationship Id="rId7" Type="http://schemas.openxmlformats.org/officeDocument/2006/relationships/audio" Target="../media/audio5.wav"/><Relationship Id="rId2" Type="http://schemas.openxmlformats.org/officeDocument/2006/relationships/image" Target="../media/image1.(null)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10" Type="http://schemas.openxmlformats.org/officeDocument/2006/relationships/audio" Target="../media/audio8.wav"/><Relationship Id="rId4" Type="http://schemas.openxmlformats.org/officeDocument/2006/relationships/audio" Target="../media/audio2.wav"/><Relationship Id="rId9" Type="http://schemas.openxmlformats.org/officeDocument/2006/relationships/audio" Target="../media/audio7.wav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audio" Target="../media/audio15.wav"/><Relationship Id="rId3" Type="http://schemas.openxmlformats.org/officeDocument/2006/relationships/audio" Target="../media/audio10.wav"/><Relationship Id="rId7" Type="http://schemas.openxmlformats.org/officeDocument/2006/relationships/audio" Target="../media/audio14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4.xml"/><Relationship Id="rId6" Type="http://schemas.openxmlformats.org/officeDocument/2006/relationships/audio" Target="../media/audio13.wav"/><Relationship Id="rId11" Type="http://schemas.openxmlformats.org/officeDocument/2006/relationships/audio" Target="../media/audio18.wav"/><Relationship Id="rId5" Type="http://schemas.openxmlformats.org/officeDocument/2006/relationships/audio" Target="../media/audio12.wav"/><Relationship Id="rId10" Type="http://schemas.openxmlformats.org/officeDocument/2006/relationships/audio" Target="../media/audio17.wav"/><Relationship Id="rId4" Type="http://schemas.openxmlformats.org/officeDocument/2006/relationships/audio" Target="../media/audio11.wav"/><Relationship Id="rId9" Type="http://schemas.openxmlformats.org/officeDocument/2006/relationships/audio" Target="../media/audio16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C5364AC-542F-7C4C-8414-5303550368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5529" y="0"/>
            <a:ext cx="4840941" cy="6858000"/>
          </a:xfrm>
          <a:prstGeom prst="rect">
            <a:avLst/>
          </a:prstGeom>
        </p:spPr>
      </p:pic>
      <p:sp>
        <p:nvSpPr>
          <p:cNvPr id="4" name="Rounded Rectangle 3">
            <a:hlinkClick r:id="" action="ppaction://noaction">
              <a:snd r:embed="rId3" name="2-2P4LT.wav"/>
            </a:hlinkClick>
            <a:extLst>
              <a:ext uri="{FF2B5EF4-FFF2-40B4-BE49-F238E27FC236}">
                <a16:creationId xmlns:a16="http://schemas.microsoft.com/office/drawing/2014/main" id="{80A870BB-2088-EF44-96D9-E2DA11ED17A0}"/>
              </a:ext>
            </a:extLst>
          </p:cNvPr>
          <p:cNvSpPr/>
          <p:nvPr/>
        </p:nvSpPr>
        <p:spPr>
          <a:xfrm>
            <a:off x="4326619" y="1061449"/>
            <a:ext cx="1123805" cy="796353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3C43758B-8212-E840-A7AF-11AD3DED82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9281768"/>
              </p:ext>
            </p:extLst>
          </p:nvPr>
        </p:nvGraphicFramePr>
        <p:xfrm>
          <a:off x="935999" y="576000"/>
          <a:ext cx="2562597" cy="1485900"/>
        </p:xfrm>
        <a:graphic>
          <a:graphicData uri="http://schemas.openxmlformats.org/drawingml/2006/table">
            <a:tbl>
              <a:tblPr/>
              <a:tblGrid>
                <a:gridCol w="2562597">
                  <a:extLst>
                    <a:ext uri="{9D8B030D-6E8A-4147-A177-3AD203B41FA5}">
                      <a16:colId xmlns:a16="http://schemas.microsoft.com/office/drawing/2014/main" val="3108658178"/>
                    </a:ext>
                  </a:extLst>
                </a:gridCol>
              </a:tblGrid>
              <a:tr h="371475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en-US" sz="18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Vocabulaire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1635864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algn="l" fontAlgn="b"/>
                      <a:r>
                        <a:rPr lang="fr-FR" sz="18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Luc s’assied</a:t>
                      </a:r>
                    </a:p>
                  </a:txBody>
                  <a:tcPr marL="10800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5104397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algn="l" fontAlgn="b"/>
                      <a:r>
                        <a:rPr lang="fr-FR" sz="18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excusez-moi</a:t>
                      </a:r>
                    </a:p>
                  </a:txBody>
                  <a:tcPr marL="10800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8405507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algn="l" fontAlgn="b"/>
                      <a:r>
                        <a:rPr lang="fr-FR" sz="18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 n’aime pas l’école ?</a:t>
                      </a:r>
                    </a:p>
                  </a:txBody>
                  <a:tcPr marL="10800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2214290"/>
                  </a:ext>
                </a:extLst>
              </a:tr>
            </a:tbl>
          </a:graphicData>
        </a:graphic>
      </p:graphicFrame>
      <p:sp>
        <p:nvSpPr>
          <p:cNvPr id="7" name="Action Button: Sound 6">
            <a:hlinkClick r:id="" action="ppaction://noaction" highlightClick="1">
              <a:snd r:embed="rId4" name="2-2PW4b.wav"/>
            </a:hlinkClick>
            <a:extLst>
              <a:ext uri="{FF2B5EF4-FFF2-40B4-BE49-F238E27FC236}">
                <a16:creationId xmlns:a16="http://schemas.microsoft.com/office/drawing/2014/main" id="{77F19C86-D0AE-4EFF-82A1-9D5F9DBA9FF0}"/>
              </a:ext>
            </a:extLst>
          </p:cNvPr>
          <p:cNvSpPr/>
          <p:nvPr/>
        </p:nvSpPr>
        <p:spPr>
          <a:xfrm>
            <a:off x="8967145" y="5834400"/>
            <a:ext cx="543291" cy="572500"/>
          </a:xfrm>
          <a:prstGeom prst="actionButtonSou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>
            <a:hlinkClick r:id="" action="ppaction://noaction">
              <a:snd r:embed="rId5" name="2-2P4T.wav"/>
            </a:hlinkClick>
            <a:extLst>
              <a:ext uri="{FF2B5EF4-FFF2-40B4-BE49-F238E27FC236}">
                <a16:creationId xmlns:a16="http://schemas.microsoft.com/office/drawing/2014/main" id="{80A870BB-2088-EF44-96D9-E2DA11ED17A0}"/>
              </a:ext>
            </a:extLst>
          </p:cNvPr>
          <p:cNvSpPr/>
          <p:nvPr/>
        </p:nvSpPr>
        <p:spPr>
          <a:xfrm>
            <a:off x="4126522" y="375138"/>
            <a:ext cx="1477109" cy="386862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4" name="Rectangle 13">
            <a:hlinkClick r:id="" action="ppaction://noaction">
              <a:snd r:embed="rId6" name="2-2V6.wav"/>
            </a:hlinkClick>
            <a:extLst>
              <a:ext uri="{FF2B5EF4-FFF2-40B4-BE49-F238E27FC236}">
                <a16:creationId xmlns:a16="http://schemas.microsoft.com/office/drawing/2014/main" id="{1A622547-B038-FA48-869A-08D53DD88920}"/>
              </a:ext>
            </a:extLst>
          </p:cNvPr>
          <p:cNvSpPr/>
          <p:nvPr/>
        </p:nvSpPr>
        <p:spPr>
          <a:xfrm>
            <a:off x="947722" y="1002743"/>
            <a:ext cx="2147170" cy="270885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9" name="Rounded Rectangle 8">
            <a:hlinkClick r:id="" action="ppaction://noaction">
              <a:snd r:embed="rId7" name="2-2P4LL.wav"/>
            </a:hlinkClick>
            <a:extLst>
              <a:ext uri="{FF2B5EF4-FFF2-40B4-BE49-F238E27FC236}">
                <a16:creationId xmlns:a16="http://schemas.microsoft.com/office/drawing/2014/main" id="{37AC5965-FA97-6948-BFCF-52413A994791}"/>
              </a:ext>
            </a:extLst>
          </p:cNvPr>
          <p:cNvSpPr/>
          <p:nvPr/>
        </p:nvSpPr>
        <p:spPr>
          <a:xfrm>
            <a:off x="4432934" y="2217026"/>
            <a:ext cx="1123805" cy="796353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" name="Rounded Rectangle 9">
            <a:hlinkClick r:id="" action="ppaction://noaction">
              <a:snd r:embed="rId8" name="2-2P4R.wav"/>
            </a:hlinkClick>
            <a:extLst>
              <a:ext uri="{FF2B5EF4-FFF2-40B4-BE49-F238E27FC236}">
                <a16:creationId xmlns:a16="http://schemas.microsoft.com/office/drawing/2014/main" id="{158A9A50-CD96-B949-9AB6-1A3D5FB23C1C}"/>
              </a:ext>
            </a:extLst>
          </p:cNvPr>
          <p:cNvSpPr/>
          <p:nvPr/>
        </p:nvSpPr>
        <p:spPr>
          <a:xfrm>
            <a:off x="5752241" y="2414326"/>
            <a:ext cx="1123805" cy="796353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1" name="Rectangle 10">
            <a:hlinkClick r:id="" action="ppaction://noaction">
              <a:snd r:embed="rId9" name="2-2V7.wav"/>
            </a:hlinkClick>
            <a:extLst>
              <a:ext uri="{FF2B5EF4-FFF2-40B4-BE49-F238E27FC236}">
                <a16:creationId xmlns:a16="http://schemas.microsoft.com/office/drawing/2014/main" id="{7798EB19-03C7-7740-A3BE-349F3AD8CA65}"/>
              </a:ext>
            </a:extLst>
          </p:cNvPr>
          <p:cNvSpPr/>
          <p:nvPr/>
        </p:nvSpPr>
        <p:spPr>
          <a:xfrm>
            <a:off x="946043" y="1351090"/>
            <a:ext cx="2147170" cy="270885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12" name="Rectangle 11">
            <a:hlinkClick r:id="" action="ppaction://noaction">
              <a:snd r:embed="rId10" name="2-2V8.wav"/>
            </a:hlinkClick>
            <a:extLst>
              <a:ext uri="{FF2B5EF4-FFF2-40B4-BE49-F238E27FC236}">
                <a16:creationId xmlns:a16="http://schemas.microsoft.com/office/drawing/2014/main" id="{BA24969D-3F3E-1442-983C-956E5ECBE320}"/>
              </a:ext>
            </a:extLst>
          </p:cNvPr>
          <p:cNvSpPr/>
          <p:nvPr/>
        </p:nvSpPr>
        <p:spPr>
          <a:xfrm>
            <a:off x="946042" y="1723497"/>
            <a:ext cx="2371587" cy="338403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</p:spTree>
  </p:cSld>
  <p:clrMapOvr>
    <a:masterClrMapping/>
  </p:clrMapOvr>
  <p:transition spd="slow" advClick="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Table 22">
            <a:extLst>
              <a:ext uri="{FF2B5EF4-FFF2-40B4-BE49-F238E27FC236}">
                <a16:creationId xmlns:a16="http://schemas.microsoft.com/office/drawing/2014/main" id="{8E61756C-54D6-4749-97BB-EB3BF16C79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624917"/>
              </p:ext>
            </p:extLst>
          </p:nvPr>
        </p:nvGraphicFramePr>
        <p:xfrm>
          <a:off x="3082925" y="779682"/>
          <a:ext cx="6019800" cy="4086225"/>
        </p:xfrm>
        <a:graphic>
          <a:graphicData uri="http://schemas.openxmlformats.org/drawingml/2006/table">
            <a:tbl>
              <a:tblPr/>
              <a:tblGrid>
                <a:gridCol w="3009900">
                  <a:extLst>
                    <a:ext uri="{9D8B030D-6E8A-4147-A177-3AD203B41FA5}">
                      <a16:colId xmlns:a16="http://schemas.microsoft.com/office/drawing/2014/main" val="1727403353"/>
                    </a:ext>
                  </a:extLst>
                </a:gridCol>
                <a:gridCol w="3009900">
                  <a:extLst>
                    <a:ext uri="{9D8B030D-6E8A-4147-A177-3AD203B41FA5}">
                      <a16:colId xmlns:a16="http://schemas.microsoft.com/office/drawing/2014/main" val="781502828"/>
                    </a:ext>
                  </a:extLst>
                </a:gridCol>
              </a:tblGrid>
              <a:tr h="371475">
                <a:tc gridSpan="2"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en-US" sz="1800" b="1" i="0" u="none" strike="noStrike" cap="none" normalizeH="0" baseline="0" noProof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Vocabulaire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4009159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algn="l" fontAlgn="b"/>
                      <a:r>
                        <a:rPr lang="fr-FR" sz="18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mes élèves</a:t>
                      </a:r>
                    </a:p>
                  </a:txBody>
                  <a:tcPr marL="10800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6E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my pupils</a:t>
                      </a:r>
                    </a:p>
                  </a:txBody>
                  <a:tcPr marL="10800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8829625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algn="l" fontAlgn="b"/>
                      <a:r>
                        <a:rPr lang="fr-FR" sz="1800" b="0" i="0" u="none" strike="noStrike" noProof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 cours commence</a:t>
                      </a:r>
                    </a:p>
                  </a:txBody>
                  <a:tcPr marL="10800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B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the lesson’s starting</a:t>
                      </a:r>
                    </a:p>
                  </a:txBody>
                  <a:tcPr marL="10800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7114505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algn="l" fontAlgn="b"/>
                      <a:r>
                        <a:rPr lang="fr-FR" sz="1800" b="0" i="0" u="none" strike="noStrike" noProof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les cahiers</a:t>
                      </a:r>
                    </a:p>
                  </a:txBody>
                  <a:tcPr marL="10800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6E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the exercise books</a:t>
                      </a:r>
                    </a:p>
                  </a:txBody>
                  <a:tcPr marL="10800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5520416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algn="l" fontAlgn="b"/>
                      <a:r>
                        <a:rPr lang="fr-FR" sz="1800" b="0" i="0" u="none" strike="noStrike" noProof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prenez un stylo</a:t>
                      </a:r>
                    </a:p>
                  </a:txBody>
                  <a:tcPr marL="10800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B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get a pen (plural/formal)</a:t>
                      </a:r>
                    </a:p>
                  </a:txBody>
                  <a:tcPr marL="10800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545341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algn="l" fontAlgn="b"/>
                      <a:r>
                        <a:rPr lang="fr-FR" sz="18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 professeur s’appelle …</a:t>
                      </a:r>
                    </a:p>
                  </a:txBody>
                  <a:tcPr marL="10800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6E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the teacher is called…</a:t>
                      </a:r>
                    </a:p>
                  </a:txBody>
                  <a:tcPr marL="10800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2944191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algn="l" fontAlgn="b"/>
                      <a:r>
                        <a:rPr lang="fr-FR" sz="1800" b="0" i="0" u="none" strike="noStrike" noProof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écrivez</a:t>
                      </a:r>
                    </a:p>
                  </a:txBody>
                  <a:tcPr marL="10800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write (plural/formal)</a:t>
                      </a:r>
                    </a:p>
                  </a:txBody>
                  <a:tcPr marL="10800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6324605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algn="l" fontAlgn="b"/>
                      <a:r>
                        <a:rPr lang="fr-FR" sz="1800" b="0" i="0" u="none" strike="noStrike" noProof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écris</a:t>
                      </a:r>
                    </a:p>
                  </a:txBody>
                  <a:tcPr marL="10800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write (singular/informal)</a:t>
                      </a:r>
                    </a:p>
                  </a:txBody>
                  <a:tcPr marL="10800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2523841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algn="l" fontAlgn="b"/>
                      <a:r>
                        <a:rPr lang="fr-FR" sz="1800" b="0" i="0" u="none" strike="noStrike" noProof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cent fois</a:t>
                      </a:r>
                    </a:p>
                  </a:txBody>
                  <a:tcPr marL="10800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B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 times</a:t>
                      </a:r>
                    </a:p>
                  </a:txBody>
                  <a:tcPr marL="10800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algn="l" fontAlgn="b"/>
                      <a:r>
                        <a:rPr lang="fr-FR" sz="1800" b="0" i="0" u="none" strike="noStrike" noProof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deux cents fois </a:t>
                      </a:r>
                    </a:p>
                  </a:txBody>
                  <a:tcPr marL="10800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 times</a:t>
                      </a:r>
                    </a:p>
                  </a:txBody>
                  <a:tcPr marL="10800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algn="l" fontAlgn="b"/>
                      <a:r>
                        <a:rPr lang="fr-FR" sz="18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 plus</a:t>
                      </a:r>
                    </a:p>
                  </a:txBody>
                  <a:tcPr marL="10800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B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 addition</a:t>
                      </a:r>
                    </a:p>
                  </a:txBody>
                  <a:tcPr marL="10800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9" name="Rectangle 8">
            <a:hlinkClick r:id="" action="ppaction://noaction">
              <a:snd r:embed="rId2" name="2-2V19.wav"/>
            </a:hlinkClick>
            <a:extLst>
              <a:ext uri="{FF2B5EF4-FFF2-40B4-BE49-F238E27FC236}">
                <a16:creationId xmlns:a16="http://schemas.microsoft.com/office/drawing/2014/main" id="{14D977F1-A0EB-5D4B-B833-6459764104EB}"/>
              </a:ext>
            </a:extLst>
          </p:cNvPr>
          <p:cNvSpPr/>
          <p:nvPr/>
        </p:nvSpPr>
        <p:spPr>
          <a:xfrm>
            <a:off x="3082925" y="4120202"/>
            <a:ext cx="2717227" cy="302745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4" name="Rectangle 3">
            <a:hlinkClick r:id="" action="ppaction://noaction">
              <a:snd r:embed="rId3" name="2-2V20.wav"/>
            </a:hlinkClick>
            <a:extLst>
              <a:ext uri="{FF2B5EF4-FFF2-40B4-BE49-F238E27FC236}">
                <a16:creationId xmlns:a16="http://schemas.microsoft.com/office/drawing/2014/main" id="{0B2783A3-4C46-174D-BFCC-71588BFA943E}"/>
              </a:ext>
            </a:extLst>
          </p:cNvPr>
          <p:cNvSpPr/>
          <p:nvPr/>
        </p:nvSpPr>
        <p:spPr>
          <a:xfrm>
            <a:off x="3104693" y="4484879"/>
            <a:ext cx="2717227" cy="302745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5" name="Rectangle 4">
            <a:hlinkClick r:id="" action="ppaction://noaction">
              <a:snd r:embed="rId4" name="2-2V18.wav"/>
            </a:hlinkClick>
            <a:extLst>
              <a:ext uri="{FF2B5EF4-FFF2-40B4-BE49-F238E27FC236}">
                <a16:creationId xmlns:a16="http://schemas.microsoft.com/office/drawing/2014/main" id="{1782AB8F-7EE9-4341-B22B-F8C37BA9EA63}"/>
              </a:ext>
            </a:extLst>
          </p:cNvPr>
          <p:cNvSpPr/>
          <p:nvPr/>
        </p:nvSpPr>
        <p:spPr>
          <a:xfrm>
            <a:off x="3121025" y="3766415"/>
            <a:ext cx="2717227" cy="302745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6" name="Rectangle 5">
            <a:hlinkClick r:id="" action="ppaction://noaction">
              <a:snd r:embed="rId5" name="2-2V17.wav"/>
            </a:hlinkClick>
            <a:extLst>
              <a:ext uri="{FF2B5EF4-FFF2-40B4-BE49-F238E27FC236}">
                <a16:creationId xmlns:a16="http://schemas.microsoft.com/office/drawing/2014/main" id="{5AABCBDE-F281-3D40-9DD7-6AB2E81C5E1D}"/>
              </a:ext>
            </a:extLst>
          </p:cNvPr>
          <p:cNvSpPr/>
          <p:nvPr/>
        </p:nvSpPr>
        <p:spPr>
          <a:xfrm>
            <a:off x="3121022" y="3407186"/>
            <a:ext cx="2717227" cy="302745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7" name="Rectangle 6">
            <a:hlinkClick r:id="" action="ppaction://noaction">
              <a:snd r:embed="rId6" name="2-2V16.wav"/>
            </a:hlinkClick>
            <a:extLst>
              <a:ext uri="{FF2B5EF4-FFF2-40B4-BE49-F238E27FC236}">
                <a16:creationId xmlns:a16="http://schemas.microsoft.com/office/drawing/2014/main" id="{E045FEC3-3956-F249-9995-078857EB3404}"/>
              </a:ext>
            </a:extLst>
          </p:cNvPr>
          <p:cNvSpPr/>
          <p:nvPr/>
        </p:nvSpPr>
        <p:spPr>
          <a:xfrm>
            <a:off x="3104693" y="3031628"/>
            <a:ext cx="2717227" cy="302745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8" name="Rectangle 7">
            <a:hlinkClick r:id="" action="ppaction://noaction">
              <a:snd r:embed="rId7" name="2-2V15.wav"/>
            </a:hlinkClick>
            <a:extLst>
              <a:ext uri="{FF2B5EF4-FFF2-40B4-BE49-F238E27FC236}">
                <a16:creationId xmlns:a16="http://schemas.microsoft.com/office/drawing/2014/main" id="{4423DF06-5512-6941-9D93-39C3A1495A64}"/>
              </a:ext>
            </a:extLst>
          </p:cNvPr>
          <p:cNvSpPr/>
          <p:nvPr/>
        </p:nvSpPr>
        <p:spPr>
          <a:xfrm>
            <a:off x="3121022" y="2656073"/>
            <a:ext cx="2717227" cy="302745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10" name="Rectangle 9">
            <a:hlinkClick r:id="" action="ppaction://noaction">
              <a:snd r:embed="rId8" name="2-2V14.wav"/>
            </a:hlinkClick>
            <a:extLst>
              <a:ext uri="{FF2B5EF4-FFF2-40B4-BE49-F238E27FC236}">
                <a16:creationId xmlns:a16="http://schemas.microsoft.com/office/drawing/2014/main" id="{8A14179A-D908-464F-B3CB-3DAABDF0A10C}"/>
              </a:ext>
            </a:extLst>
          </p:cNvPr>
          <p:cNvSpPr/>
          <p:nvPr/>
        </p:nvSpPr>
        <p:spPr>
          <a:xfrm>
            <a:off x="3104694" y="2280513"/>
            <a:ext cx="2717227" cy="302745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11" name="Rectangle 10">
            <a:hlinkClick r:id="" action="ppaction://noaction">
              <a:snd r:embed="rId9" name="2-2V13.wav"/>
            </a:hlinkClick>
            <a:extLst>
              <a:ext uri="{FF2B5EF4-FFF2-40B4-BE49-F238E27FC236}">
                <a16:creationId xmlns:a16="http://schemas.microsoft.com/office/drawing/2014/main" id="{B2F86D34-3408-904F-91C7-53A1022DD60C}"/>
              </a:ext>
            </a:extLst>
          </p:cNvPr>
          <p:cNvSpPr/>
          <p:nvPr/>
        </p:nvSpPr>
        <p:spPr>
          <a:xfrm>
            <a:off x="3121022" y="1904961"/>
            <a:ext cx="2717227" cy="302745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12" name="Rectangle 11">
            <a:hlinkClick r:id="" action="ppaction://noaction">
              <a:snd r:embed="rId10" name="2-2V12.wav"/>
            </a:hlinkClick>
            <a:extLst>
              <a:ext uri="{FF2B5EF4-FFF2-40B4-BE49-F238E27FC236}">
                <a16:creationId xmlns:a16="http://schemas.microsoft.com/office/drawing/2014/main" id="{3D3C7EF1-A591-2044-921E-DC0BA181F284}"/>
              </a:ext>
            </a:extLst>
          </p:cNvPr>
          <p:cNvSpPr/>
          <p:nvPr/>
        </p:nvSpPr>
        <p:spPr>
          <a:xfrm>
            <a:off x="3104693" y="1529401"/>
            <a:ext cx="2717227" cy="302745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13" name="Rectangle 12">
            <a:hlinkClick r:id="" action="ppaction://noaction">
              <a:snd r:embed="rId11" name="2-2V11.wav"/>
            </a:hlinkClick>
            <a:extLst>
              <a:ext uri="{FF2B5EF4-FFF2-40B4-BE49-F238E27FC236}">
                <a16:creationId xmlns:a16="http://schemas.microsoft.com/office/drawing/2014/main" id="{19B73658-5272-344F-82B8-C8F89F119F31}"/>
              </a:ext>
            </a:extLst>
          </p:cNvPr>
          <p:cNvSpPr/>
          <p:nvPr/>
        </p:nvSpPr>
        <p:spPr>
          <a:xfrm>
            <a:off x="3121022" y="1170172"/>
            <a:ext cx="2717227" cy="302745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34582157"/>
      </p:ext>
    </p:extLst>
  </p:cSld>
  <p:clrMapOvr>
    <a:masterClrMapping/>
  </p:clrMapOvr>
  <p:transition spd="slow" advClick="0"/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5169</TotalTime>
  <Words>72</Words>
  <Application>Microsoft Macintosh PowerPoint</Application>
  <PresentationFormat>Widescreen</PresentationFormat>
  <Paragraphs>25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Custom Design</vt:lpstr>
      <vt:lpstr>PowerPoint Presentation</vt:lpstr>
      <vt:lpstr>PowerPoint Presentation</vt:lpstr>
    </vt:vector>
  </TitlesOfParts>
  <Manager/>
  <Company>Brilliant Publications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Luc et Sophie Part 2, Unit 1</dc:title>
  <dc:subject>Luc est le professeur</dc:subject>
  <dc:creator>Barbara Scanes </dc:creator>
  <cp:keywords/>
  <dc:description>Programmed by Richard Dorrance</dc:description>
  <cp:lastModifiedBy>Alison Marshall</cp:lastModifiedBy>
  <cp:revision>198</cp:revision>
  <dcterms:created xsi:type="dcterms:W3CDTF">2018-02-01T14:53:54Z</dcterms:created>
  <dcterms:modified xsi:type="dcterms:W3CDTF">2025-09-26T16:53:45Z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hecked by">
    <vt:lpwstr>Priscilla</vt:lpwstr>
  </property>
  <property fmtid="{D5CDD505-2E9C-101B-9397-08002B2CF9AE}" pid="3" name="Publisher">
    <vt:lpwstr>Brilliant Publications Ltd</vt:lpwstr>
  </property>
  <property fmtid="{D5CDD505-2E9C-101B-9397-08002B2CF9AE}" pid="4" name="Language">
    <vt:lpwstr>French</vt:lpwstr>
  </property>
</Properties>
</file>