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6" r:id="rId2"/>
    <p:sldId id="27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BF5"/>
    <a:srgbClr val="D1D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34F11-B68D-854A-B4E7-155F8BBCE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DE3E6-A551-EC46-806C-DA70A3A7D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80841B0-B6A5-6647-ABAE-390A2C188110}" type="datetime1">
              <a:rPr lang="en-US" altLang="en-US"/>
              <a:pPr/>
              <a:t>9/26/25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3AD7DC-12C5-7444-B0E9-4B49D39C3E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49C708-9AF1-1449-B542-33318261B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A7A09-1FAA-7144-85B6-380BF758F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E56C1-B5AF-8146-8464-DA5BD5EEB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E1C2629-A319-284C-B270-10B7A113B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32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984F35-F2E8-AF43-B376-053B5821AFFD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2A6E0-149C-A241-AAB1-3C86B537F0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25000" y="682625"/>
            <a:ext cx="1659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en-US" sz="1800" noProof="0" dirty="0"/>
              <a:t>Luc et Sophie</a:t>
            </a:r>
          </a:p>
          <a:p>
            <a:pPr eaLnBrk="1" hangingPunct="1"/>
            <a:r>
              <a:rPr lang="en-GB" altLang="en-US" sz="1800" noProof="0" dirty="0"/>
              <a:t>Level 3, Unit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DF25B-A86B-6746-BA40-6BC2C6654A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/>
              <a:t>Click on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the </a:t>
            </a:r>
            <a:r>
              <a:rPr lang="en-GB" altLang="en-US" sz="1800" b="1"/>
              <a:t>title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to hear </a:t>
            </a:r>
            <a:r>
              <a:rPr lang="en-GB" altLang="en-US" sz="1800" b="1"/>
              <a:t>it</a:t>
            </a:r>
            <a:r>
              <a:rPr lang="en-US" altLang="en-US" sz="1800" b="1"/>
              <a:t> spoken</a:t>
            </a:r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681" y="0"/>
            <a:ext cx="5165123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64544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otched Right Arrow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Notched Right Arrow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words in the vocabulary list to hear them spoken</a:t>
            </a:r>
          </a:p>
          <a:p>
            <a:pPr algn="ctr" eaLnBrk="1" hangingPunct="1"/>
            <a:endParaRPr lang="en-GB" altLang="en-US" sz="1800" b="1" dirty="0"/>
          </a:p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21163420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otched Right Arrow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Notched Right Arrow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F3BDF2-A8B8-4A40-871F-BAA4D80E985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7F9E-D36E-1B4B-A620-DB361A3BB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5210175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French words in the vocabulary list to hear them spoken</a:t>
            </a:r>
            <a:endParaRPr lang="en-US" alt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E9916-9675-B049-A8BE-E99BEB91F6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364157077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ched 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Notched Right Arrow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French words in the vocabulary list to hear them spoken</a:t>
            </a:r>
          </a:p>
        </p:txBody>
      </p:sp>
    </p:spTree>
    <p:extLst>
      <p:ext uri="{BB962C8B-B14F-4D97-AF65-F5344CB8AC3E}">
        <p14:creationId xmlns:p14="http://schemas.microsoft.com/office/powerpoint/2010/main" val="1657295558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910ABF-58C0-684C-BD06-80719A8C4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4DD2D8-7DEE-A146-97B2-26F89BAAB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97B7D-7870-6343-99F9-4DCD49566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3BC05EB-C86E-D049-B1AA-B29C53A7FA50}" type="datetime1">
              <a:rPr lang="en-US" altLang="en-US"/>
              <a:pPr/>
              <a:t>9/26/25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95E58-F1EA-8740-9BA3-73E6F4B6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4ED6D-2BEC-D04D-B007-D4F2F007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1DA4E16-97FB-1D43-9EEB-0656B7519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4" r:id="rId4"/>
    <p:sldLayoutId id="2147483695" r:id="rId5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image" Target="../media/image1.(null)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3.wav"/><Relationship Id="rId11" Type="http://schemas.openxmlformats.org/officeDocument/2006/relationships/audio" Target="../media/audio18.wav"/><Relationship Id="rId5" Type="http://schemas.openxmlformats.org/officeDocument/2006/relationships/audio" Target="../media/audio12.wav"/><Relationship Id="rId10" Type="http://schemas.openxmlformats.org/officeDocument/2006/relationships/audio" Target="../media/audio17.wav"/><Relationship Id="rId4" Type="http://schemas.openxmlformats.org/officeDocument/2006/relationships/audio" Target="../media/audio11.wav"/><Relationship Id="rId9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364AC-542F-7C4C-8414-530355036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29" y="0"/>
            <a:ext cx="4840941" cy="6858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noaction">
              <a:snd r:embed="rId3" name="2-2P4LT.wav"/>
            </a:hlinkClick>
            <a:extLst>
              <a:ext uri="{FF2B5EF4-FFF2-40B4-BE49-F238E27FC236}">
                <a16:creationId xmlns:a16="http://schemas.microsoft.com/office/drawing/2014/main" id="{80A870BB-2088-EF44-96D9-E2DA11ED17A0}"/>
              </a:ext>
            </a:extLst>
          </p:cNvPr>
          <p:cNvSpPr/>
          <p:nvPr/>
        </p:nvSpPr>
        <p:spPr>
          <a:xfrm>
            <a:off x="4326619" y="1061449"/>
            <a:ext cx="1123805" cy="79635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C43758B-8212-E840-A7AF-11AD3DED8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81768"/>
              </p:ext>
            </p:extLst>
          </p:nvPr>
        </p:nvGraphicFramePr>
        <p:xfrm>
          <a:off x="935999" y="576000"/>
          <a:ext cx="2562597" cy="1485900"/>
        </p:xfrm>
        <a:graphic>
          <a:graphicData uri="http://schemas.openxmlformats.org/drawingml/2006/table">
            <a:tbl>
              <a:tblPr/>
              <a:tblGrid>
                <a:gridCol w="2562597">
                  <a:extLst>
                    <a:ext uri="{9D8B030D-6E8A-4147-A177-3AD203B41FA5}">
                      <a16:colId xmlns:a16="http://schemas.microsoft.com/office/drawing/2014/main" val="310865817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358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 s’assied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043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excusez-moi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055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 n’aime pas l’école ?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14290"/>
                  </a:ext>
                </a:extLst>
              </a:tr>
            </a:tbl>
          </a:graphicData>
        </a:graphic>
      </p:graphicFrame>
      <p:sp>
        <p:nvSpPr>
          <p:cNvPr id="7" name="Action Button: Sound 6">
            <a:hlinkClick r:id="" action="ppaction://noaction" highlightClick="1">
              <a:snd r:embed="rId4" name="2-2PW4b.wav"/>
            </a:hlinkClick>
            <a:extLst>
              <a:ext uri="{FF2B5EF4-FFF2-40B4-BE49-F238E27FC236}">
                <a16:creationId xmlns:a16="http://schemas.microsoft.com/office/drawing/2014/main" id="{77F19C86-D0AE-4EFF-82A1-9D5F9DBA9FF0}"/>
              </a:ext>
            </a:extLst>
          </p:cNvPr>
          <p:cNvSpPr/>
          <p:nvPr/>
        </p:nvSpPr>
        <p:spPr>
          <a:xfrm>
            <a:off x="8967145" y="5834400"/>
            <a:ext cx="543291" cy="572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" action="ppaction://noaction">
              <a:snd r:embed="rId5" name="2-2P4T.wav"/>
            </a:hlinkClick>
            <a:extLst>
              <a:ext uri="{FF2B5EF4-FFF2-40B4-BE49-F238E27FC236}">
                <a16:creationId xmlns:a16="http://schemas.microsoft.com/office/drawing/2014/main" id="{80A870BB-2088-EF44-96D9-E2DA11ED17A0}"/>
              </a:ext>
            </a:extLst>
          </p:cNvPr>
          <p:cNvSpPr/>
          <p:nvPr/>
        </p:nvSpPr>
        <p:spPr>
          <a:xfrm>
            <a:off x="4126522" y="375138"/>
            <a:ext cx="1477109" cy="3868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>
            <a:hlinkClick r:id="" action="ppaction://noaction">
              <a:snd r:embed="rId6" name="2-2V6.wav"/>
            </a:hlinkClick>
            <a:extLst>
              <a:ext uri="{FF2B5EF4-FFF2-40B4-BE49-F238E27FC236}">
                <a16:creationId xmlns:a16="http://schemas.microsoft.com/office/drawing/2014/main" id="{1A622547-B038-FA48-869A-08D53DD88920}"/>
              </a:ext>
            </a:extLst>
          </p:cNvPr>
          <p:cNvSpPr/>
          <p:nvPr/>
        </p:nvSpPr>
        <p:spPr>
          <a:xfrm>
            <a:off x="947722" y="1002743"/>
            <a:ext cx="2147170" cy="27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ounded Rectangle 8">
            <a:hlinkClick r:id="" action="ppaction://noaction">
              <a:snd r:embed="rId7" name="2-2P4LL.wav"/>
            </a:hlinkClick>
            <a:extLst>
              <a:ext uri="{FF2B5EF4-FFF2-40B4-BE49-F238E27FC236}">
                <a16:creationId xmlns:a16="http://schemas.microsoft.com/office/drawing/2014/main" id="{37AC5965-FA97-6948-BFCF-52413A994791}"/>
              </a:ext>
            </a:extLst>
          </p:cNvPr>
          <p:cNvSpPr/>
          <p:nvPr/>
        </p:nvSpPr>
        <p:spPr>
          <a:xfrm>
            <a:off x="4432934" y="2217026"/>
            <a:ext cx="1123805" cy="79635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>
            <a:hlinkClick r:id="" action="ppaction://noaction">
              <a:snd r:embed="rId8" name="2-2P4R.wav"/>
            </a:hlinkClick>
            <a:extLst>
              <a:ext uri="{FF2B5EF4-FFF2-40B4-BE49-F238E27FC236}">
                <a16:creationId xmlns:a16="http://schemas.microsoft.com/office/drawing/2014/main" id="{158A9A50-CD96-B949-9AB6-1A3D5FB23C1C}"/>
              </a:ext>
            </a:extLst>
          </p:cNvPr>
          <p:cNvSpPr/>
          <p:nvPr/>
        </p:nvSpPr>
        <p:spPr>
          <a:xfrm>
            <a:off x="5752241" y="2414326"/>
            <a:ext cx="1123805" cy="79635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>
            <a:hlinkClick r:id="" action="ppaction://noaction">
              <a:snd r:embed="rId9" name="2-2V7.wav"/>
            </a:hlinkClick>
            <a:extLst>
              <a:ext uri="{FF2B5EF4-FFF2-40B4-BE49-F238E27FC236}">
                <a16:creationId xmlns:a16="http://schemas.microsoft.com/office/drawing/2014/main" id="{7798EB19-03C7-7740-A3BE-349F3AD8CA65}"/>
              </a:ext>
            </a:extLst>
          </p:cNvPr>
          <p:cNvSpPr/>
          <p:nvPr/>
        </p:nvSpPr>
        <p:spPr>
          <a:xfrm>
            <a:off x="946043" y="1351090"/>
            <a:ext cx="2147170" cy="27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hlinkClick r:id="" action="ppaction://noaction">
              <a:snd r:embed="rId10" name="2-2V8.wav"/>
            </a:hlinkClick>
            <a:extLst>
              <a:ext uri="{FF2B5EF4-FFF2-40B4-BE49-F238E27FC236}">
                <a16:creationId xmlns:a16="http://schemas.microsoft.com/office/drawing/2014/main" id="{BA24969D-3F3E-1442-983C-956E5ECBE320}"/>
              </a:ext>
            </a:extLst>
          </p:cNvPr>
          <p:cNvSpPr/>
          <p:nvPr/>
        </p:nvSpPr>
        <p:spPr>
          <a:xfrm>
            <a:off x="946042" y="1723497"/>
            <a:ext cx="2371587" cy="3384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E61756C-54D6-4749-97BB-EB3BF16C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24917"/>
              </p:ext>
            </p:extLst>
          </p:nvPr>
        </p:nvGraphicFramePr>
        <p:xfrm>
          <a:off x="3082925" y="779682"/>
          <a:ext cx="6019800" cy="4086225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1727403353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781502828"/>
                    </a:ext>
                  </a:extLst>
                </a:gridCol>
              </a:tblGrid>
              <a:tr h="37147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0915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 élèves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pupils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2962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cours commence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lesson’s starting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145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cahiers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exercise books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2041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prenez un stylo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a pen (plural/formal)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534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professeur s’appelle …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teacher is called…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4419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écrivez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(plural/formal)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246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écris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(singular/informal)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2384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 fois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times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 cents fois 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times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plus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addition</a:t>
                      </a: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>
            <a:hlinkClick r:id="" action="ppaction://noaction">
              <a:snd r:embed="rId2" name="2-2V19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082925" y="4120202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>
            <a:hlinkClick r:id="" action="ppaction://noaction">
              <a:snd r:embed="rId3" name="2-2V20.wav"/>
            </a:hlinkClick>
            <a:extLst>
              <a:ext uri="{FF2B5EF4-FFF2-40B4-BE49-F238E27FC236}">
                <a16:creationId xmlns:a16="http://schemas.microsoft.com/office/drawing/2014/main" id="{0B2783A3-4C46-174D-BFCC-71588BFA943E}"/>
              </a:ext>
            </a:extLst>
          </p:cNvPr>
          <p:cNvSpPr/>
          <p:nvPr/>
        </p:nvSpPr>
        <p:spPr>
          <a:xfrm>
            <a:off x="3104693" y="4484879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>
            <a:hlinkClick r:id="" action="ppaction://noaction">
              <a:snd r:embed="rId4" name="2-2V18.wav"/>
            </a:hlinkClick>
            <a:extLst>
              <a:ext uri="{FF2B5EF4-FFF2-40B4-BE49-F238E27FC236}">
                <a16:creationId xmlns:a16="http://schemas.microsoft.com/office/drawing/2014/main" id="{1782AB8F-7EE9-4341-B22B-F8C37BA9EA63}"/>
              </a:ext>
            </a:extLst>
          </p:cNvPr>
          <p:cNvSpPr/>
          <p:nvPr/>
        </p:nvSpPr>
        <p:spPr>
          <a:xfrm>
            <a:off x="3121025" y="3766415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>
            <a:hlinkClick r:id="" action="ppaction://noaction">
              <a:snd r:embed="rId5" name="2-2V17.wav"/>
            </a:hlinkClick>
            <a:extLst>
              <a:ext uri="{FF2B5EF4-FFF2-40B4-BE49-F238E27FC236}">
                <a16:creationId xmlns:a16="http://schemas.microsoft.com/office/drawing/2014/main" id="{5AABCBDE-F281-3D40-9DD7-6AB2E81C5E1D}"/>
              </a:ext>
            </a:extLst>
          </p:cNvPr>
          <p:cNvSpPr/>
          <p:nvPr/>
        </p:nvSpPr>
        <p:spPr>
          <a:xfrm>
            <a:off x="3121022" y="3407186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hlinkClick r:id="" action="ppaction://noaction">
              <a:snd r:embed="rId6" name="2-2V16.wav"/>
            </a:hlinkClick>
            <a:extLst>
              <a:ext uri="{FF2B5EF4-FFF2-40B4-BE49-F238E27FC236}">
                <a16:creationId xmlns:a16="http://schemas.microsoft.com/office/drawing/2014/main" id="{E045FEC3-3956-F249-9995-078857EB3404}"/>
              </a:ext>
            </a:extLst>
          </p:cNvPr>
          <p:cNvSpPr/>
          <p:nvPr/>
        </p:nvSpPr>
        <p:spPr>
          <a:xfrm>
            <a:off x="3104693" y="3031628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>
            <a:hlinkClick r:id="" action="ppaction://noaction">
              <a:snd r:embed="rId7" name="2-2V15.wav"/>
            </a:hlinkClick>
            <a:extLst>
              <a:ext uri="{FF2B5EF4-FFF2-40B4-BE49-F238E27FC236}">
                <a16:creationId xmlns:a16="http://schemas.microsoft.com/office/drawing/2014/main" id="{4423DF06-5512-6941-9D93-39C3A1495A64}"/>
              </a:ext>
            </a:extLst>
          </p:cNvPr>
          <p:cNvSpPr/>
          <p:nvPr/>
        </p:nvSpPr>
        <p:spPr>
          <a:xfrm>
            <a:off x="3121022" y="2656073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hlinkClick r:id="" action="ppaction://noaction">
              <a:snd r:embed="rId8" name="2-2V14.wav"/>
            </a:hlinkClick>
            <a:extLst>
              <a:ext uri="{FF2B5EF4-FFF2-40B4-BE49-F238E27FC236}">
                <a16:creationId xmlns:a16="http://schemas.microsoft.com/office/drawing/2014/main" id="{8A14179A-D908-464F-B3CB-3DAABDF0A10C}"/>
              </a:ext>
            </a:extLst>
          </p:cNvPr>
          <p:cNvSpPr/>
          <p:nvPr/>
        </p:nvSpPr>
        <p:spPr>
          <a:xfrm>
            <a:off x="3104694" y="2280513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>
            <a:hlinkClick r:id="" action="ppaction://noaction">
              <a:snd r:embed="rId9" name="2-2V13.wav"/>
            </a:hlinkClick>
            <a:extLst>
              <a:ext uri="{FF2B5EF4-FFF2-40B4-BE49-F238E27FC236}">
                <a16:creationId xmlns:a16="http://schemas.microsoft.com/office/drawing/2014/main" id="{B2F86D34-3408-904F-91C7-53A1022DD60C}"/>
              </a:ext>
            </a:extLst>
          </p:cNvPr>
          <p:cNvSpPr/>
          <p:nvPr/>
        </p:nvSpPr>
        <p:spPr>
          <a:xfrm>
            <a:off x="3121022" y="1904961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hlinkClick r:id="" action="ppaction://noaction">
              <a:snd r:embed="rId10" name="2-2V12.wav"/>
            </a:hlinkClick>
            <a:extLst>
              <a:ext uri="{FF2B5EF4-FFF2-40B4-BE49-F238E27FC236}">
                <a16:creationId xmlns:a16="http://schemas.microsoft.com/office/drawing/2014/main" id="{3D3C7EF1-A591-2044-921E-DC0BA181F284}"/>
              </a:ext>
            </a:extLst>
          </p:cNvPr>
          <p:cNvSpPr/>
          <p:nvPr/>
        </p:nvSpPr>
        <p:spPr>
          <a:xfrm>
            <a:off x="3104693" y="1529401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 12">
            <a:hlinkClick r:id="" action="ppaction://noaction">
              <a:snd r:embed="rId11" name="2-2V11.wav"/>
            </a:hlinkClick>
            <a:extLst>
              <a:ext uri="{FF2B5EF4-FFF2-40B4-BE49-F238E27FC236}">
                <a16:creationId xmlns:a16="http://schemas.microsoft.com/office/drawing/2014/main" id="{19B73658-5272-344F-82B8-C8F89F119F31}"/>
              </a:ext>
            </a:extLst>
          </p:cNvPr>
          <p:cNvSpPr/>
          <p:nvPr/>
        </p:nvSpPr>
        <p:spPr>
          <a:xfrm>
            <a:off x="3121022" y="1170172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82157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5169</TotalTime>
  <Words>72</Words>
  <Application>Microsoft Macintosh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Custom Design</vt:lpstr>
      <vt:lpstr>PowerPoint Presentation</vt:lpstr>
      <vt:lpstr>PowerPoint Presentation</vt:lpstr>
    </vt:vector>
  </TitlesOfParts>
  <Manager/>
  <Company>Brilliant Publications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 et Sophie Part 2, Unit 1</dc:title>
  <dc:subject>Luc est le professeur</dc:subject>
  <dc:creator>Barbara Scanes </dc:creator>
  <cp:keywords/>
  <dc:description>Programmed by Richard Dorrance</dc:description>
  <cp:lastModifiedBy>Alison Marshall</cp:lastModifiedBy>
  <cp:revision>198</cp:revision>
  <dcterms:created xsi:type="dcterms:W3CDTF">2018-02-01T14:53:54Z</dcterms:created>
  <dcterms:modified xsi:type="dcterms:W3CDTF">2025-09-26T16:53:45Z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Priscilla</vt:lpwstr>
  </property>
  <property fmtid="{D5CDD505-2E9C-101B-9397-08002B2CF9AE}" pid="3" name="Publisher">
    <vt:lpwstr>Brilliant Publications Ltd</vt:lpwstr>
  </property>
  <property fmtid="{D5CDD505-2E9C-101B-9397-08002B2CF9AE}" pid="4" name="Language">
    <vt:lpwstr>French</vt:lpwstr>
  </property>
</Properties>
</file>