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3" r:id="rId9"/>
    <p:sldId id="271" r:id="rId10"/>
    <p:sldId id="270" r:id="rId11"/>
    <p:sldId id="272" r:id="rId12"/>
    <p:sldId id="264" r:id="rId13"/>
    <p:sldId id="268" r:id="rId14"/>
    <p:sldId id="267" r:id="rId15"/>
    <p:sldId id="269" r:id="rId16"/>
    <p:sldId id="28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20"/>
    <p:restoredTop sz="94730"/>
  </p:normalViewPr>
  <p:slideViewPr>
    <p:cSldViewPr>
      <p:cViewPr varScale="1">
        <p:scale>
          <a:sx n="65" d="100"/>
          <a:sy n="65" d="100"/>
        </p:scale>
        <p:origin x="208" y="1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3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88B1-4755-4EF3-BDF6-3F3C987770C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97DB-82D8-4FD2-A29E-1AC0C759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2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J__p5a_v8gCFQxrFAodZGsPfg&amp;url=http://www.myfatherchristmas.com/&amp;psig=AFQjCNH6b7YkqdS319mVIxVI20kGUDF68w&amp;ust=1444827271921886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MjWia3Iv8gCFYXNFAod4WgBUw&amp;url=http://cliparts.co/airplane-cartoon&amp;bvm=bv.104819420,d.d24&amp;psig=AFQjCNH_D39_n57xD57gCgd22miqacfjqg&amp;ust=1444829549061122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PXp2v_Iv8gCFUycGgodcT8KoQ&amp;url=http://cliparts.co/cartoon-of-a-car&amp;bvm=bv.104819420,d.d24&amp;psig=AFQjCNFUzpT3Odzq9GYSfVQq62U_o_hM5Q&amp;ust=1444829909275733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Nrate3Iv8gCFclbGgodHhAIdQ&amp;url=http://www.webbywanda.tv/bicycle_artlesson.html&amp;bvm=bv.104819420,d.d24&amp;psig=AFQjCNH-KXOg5TqGVDw3mRejFjpJOykBEQ&amp;ust=1444829853971687" TargetMode="External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JLM9bfJv8gCFcfWGgodxgoFrw&amp;url=http://cartoon-animals.disneyimage.com/cartoon-horse-clipart&amp;bvm=bv.104819420,d.d24&amp;psig=AFQjCNH0WEb46g_WphkWFTp9JXGKUsGw8A&amp;ust=1444829974897769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KmKqeHJv8gCFYq4FAodzdEB1Q&amp;url=http://www.turbosquid.com/3d-models/cartoon-subway-station-3d-model/803855&amp;bvm=bv.104819420,d.d24&amp;psig=AFQjCNGkLtnoMvTR9eroPxqkYZBzfV0KWg&amp;ust=1444830077468003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Myy_ffJv8gCFYS3FAodcyMBuA&amp;url=http://cliparts.co/cartoon-boat&amp;bvm=bv.104819420,d.d24&amp;psig=AFQjCNGizg9p2xt1Px3D8KmEU7ruiQFrcg&amp;ust=1444830156288331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PGmxpDKv8gCFQU9Ggod7v8Eww&amp;url=http://timmythetaxi.com/timmy-the-taxi-photos.html&amp;bvm=bv.104819420,d.d24&amp;psig=AFQjCNHs6YZ7DCSdtUaUsvtbsQCyGVRqfA&amp;ust=1444830214052516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Jew9LHKv8gCFYJUGgodlXkGxw&amp;url=http://www.clipartsheep.com/cartoon-space-rocket-clipart/dT1hSFIwY0RvdkwzZDNkeTVwYldGblpXVnVkbWx6YVc5dUxtTnZiUzgwTlRBdk1qVXhOekl0WTJ4cGNDMWhjblF0WjNKaGNHaHBZeTF2WmkxaExYTndZV05sTFhKdlkydGxkQzFqWVhKMGIyOXVMV05vWVhKaFkzUmxjaTF3YjJsdWRHbHVaeTFoZEMxMGFHVXRkbWxsZDJWeUxXSjVMWFJ2YjI1ek5HSnBlaTVxY0djfHc9NDUwfGg9NDUwfHQ9anBlZ3w/&amp;bvm=bv.104819420,d.d24&amp;psig=AFQjCNGH3NQi11hUCihCJLO1j5563tt73Q&amp;ust=1444830254857993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0768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Using Songs To </a:t>
            </a:r>
            <a:r>
              <a:rPr lang="en-GB" sz="9600" dirty="0">
                <a:solidFill>
                  <a:srgbClr val="002060"/>
                </a:solidFill>
                <a:latin typeface="Tw Cen MT" panose="020B0602020104020603" pitchFamily="34" charset="0"/>
              </a:rPr>
              <a:t>T</a:t>
            </a:r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each </a:t>
            </a:r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</a:t>
            </a:r>
            <a:endParaRPr lang="en-GB" sz="96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endParaRPr lang="en-GB" sz="44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 algn="r"/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Catherine Barlow</a:t>
            </a:r>
          </a:p>
          <a:p>
            <a:pPr algn="r"/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Author of 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“¡Me </a:t>
            </a:r>
            <a:r>
              <a:rPr lang="en-GB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Gusta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Cantar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!” (Songs translated by </a:t>
            </a:r>
            <a:r>
              <a:rPr lang="en-GB" dirty="0">
                <a:solidFill>
                  <a:srgbClr val="002060"/>
                </a:solidFill>
                <a:latin typeface="Tw Cen MT" panose="020B0602020104020603" pitchFamily="34" charset="0"/>
              </a:rPr>
              <a:t>D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elia Alvarez from “</a:t>
            </a:r>
            <a:r>
              <a:rPr lang="en-GB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J’aime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Chanter” and “</a:t>
            </a:r>
            <a:r>
              <a:rPr lang="en-GB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J’aime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Beaucoup Chanter </a:t>
            </a:r>
            <a:r>
              <a:rPr lang="en-GB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Français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!”) 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published by Brilliant </a:t>
            </a:r>
            <a:r>
              <a:rPr lang="en-GB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Publications</a:t>
            </a:r>
            <a:endParaRPr lang="en-GB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5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Use existing version of song (CD/You Tube </a:t>
            </a:r>
            <a:r>
              <a:rPr lang="en-GB" sz="3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etc</a:t>
            </a: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) or be prepared to sing a solo!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Allow pupils to listen at least once or twice without joining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Tw Cen MT" panose="020B0602020104020603" pitchFamily="34" charset="0"/>
              </a:rPr>
              <a:t>Keep it simple – not too many </a:t>
            </a: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lyrics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Go over meaning of lyrics/vocabulary – are pupils already familiar with these?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Small sections – repeat words several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Pronunciation – check pupils copy model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Tw Cen MT" panose="020B0602020104020603" pitchFamily="34" charset="0"/>
              </a:rPr>
              <a:t>Highlight rhyming words/sound patterns </a:t>
            </a:r>
            <a:r>
              <a:rPr lang="en-GB" sz="3000" dirty="0" err="1">
                <a:solidFill>
                  <a:srgbClr val="002060"/>
                </a:solidFill>
                <a:latin typeface="Tw Cen MT" panose="020B0602020104020603" pitchFamily="34" charset="0"/>
              </a:rPr>
              <a:t>etc</a:t>
            </a:r>
            <a:endParaRPr lang="en-GB" sz="3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Don’t necessarily show words – it can sometimes hinder pronunciation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Encouragement – some pupils are more reluctant singers – let them join in when they’re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5276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Papá</a:t>
            </a:r>
            <a:r>
              <a:rPr lang="en-GB" sz="44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Noel</a:t>
            </a:r>
          </a:p>
          <a:p>
            <a:pPr algn="ctr"/>
            <a:r>
              <a:rPr lang="en-GB" dirty="0" smtClean="0"/>
              <a:t>(</a:t>
            </a:r>
            <a:r>
              <a:rPr lang="en-GB" dirty="0"/>
              <a:t>Sing to tune of ‘Frère Jacques’)</a:t>
            </a:r>
          </a:p>
          <a:p>
            <a:pPr algn="ctr"/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Papá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Noel,</a:t>
            </a:r>
            <a:endParaRPr lang="en-GB" sz="36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Papá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Noel.</a:t>
            </a:r>
            <a:endParaRPr lang="en-GB" sz="36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¡No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traigas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carbón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!</a:t>
            </a:r>
            <a:endParaRPr lang="en-GB" sz="36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¡No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traigas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carbón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!</a:t>
            </a:r>
            <a:endParaRPr lang="en-GB" sz="36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¡Trae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regalos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para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todos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!</a:t>
            </a:r>
            <a:endParaRPr lang="en-GB" sz="36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¡</a:t>
            </a:r>
            <a:r>
              <a:rPr lang="en-GB" sz="3600" dirty="0">
                <a:solidFill>
                  <a:srgbClr val="002060"/>
                </a:solidFill>
                <a:latin typeface="Tw Cen MT" panose="020B0602020104020603" pitchFamily="34" charset="0"/>
              </a:rPr>
              <a:t>T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rae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regalos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para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todos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!</a:t>
            </a:r>
            <a:endParaRPr lang="en-GB" sz="36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Por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favor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,</a:t>
            </a:r>
            <a:endParaRPr lang="en-GB" sz="36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3600" dirty="0" err="1">
                <a:solidFill>
                  <a:srgbClr val="002060"/>
                </a:solidFill>
                <a:latin typeface="Tw Cen MT" panose="020B0602020104020603" pitchFamily="34" charset="0"/>
              </a:rPr>
              <a:t>p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or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favor</a:t>
            </a:r>
            <a:r>
              <a:rPr lang="en-GB" sz="3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.</a:t>
            </a:r>
            <a:endParaRPr lang="en-GB" sz="36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://www.myfatherchristmas.com/Father_Christmas_Images/Story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260648"/>
            <a:ext cx="28803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34076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14983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How can we exploit the songs?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0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smtClean="0">
                <a:solidFill>
                  <a:srgbClr val="002060"/>
                </a:solidFill>
                <a:latin typeface="Tw Cen MT" panose="020B0602020104020603" pitchFamily="34" charset="0"/>
              </a:rPr>
              <a:t>Phonics 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– listen and look for sounds/rhymes/cognates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Comprehension – listen for specific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Sequencing – </a:t>
            </a:r>
            <a:r>
              <a:rPr lang="en-GB" sz="3200" dirty="0">
                <a:solidFill>
                  <a:srgbClr val="002060"/>
                </a:solidFill>
                <a:latin typeface="Tw Cen MT" panose="020B0602020104020603" pitchFamily="34" charset="0"/>
              </a:rPr>
              <a:t>pupils put 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words/pictures/symbols in </a:t>
            </a:r>
            <a:r>
              <a:rPr lang="en-GB" sz="3200" dirty="0">
                <a:solidFill>
                  <a:srgbClr val="002060"/>
                </a:solidFill>
                <a:latin typeface="Tw Cen MT" panose="020B0602020104020603" pitchFamily="34" charset="0"/>
              </a:rPr>
              <a:t>order as hear them 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mentioned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Role play – build conversations around a song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Composition </a:t>
            </a:r>
            <a:r>
              <a:rPr lang="en-GB" sz="3200" dirty="0">
                <a:solidFill>
                  <a:srgbClr val="002060"/>
                </a:solidFill>
                <a:latin typeface="Tw Cen MT" panose="020B0602020104020603" pitchFamily="34" charset="0"/>
              </a:rPr>
              <a:t>– make up extra 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verses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  <a:latin typeface="Tw Cen MT" panose="020B0602020104020603" pitchFamily="34" charset="0"/>
              </a:rPr>
              <a:t>Festivals/cultural events – incorporate songs into whole school/cross-curricular activities </a:t>
            </a:r>
            <a:r>
              <a:rPr lang="en-GB" sz="32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eg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assemblies, 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 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Grammar – change structures </a:t>
            </a:r>
            <a:r>
              <a:rPr lang="en-GB" sz="32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eg</a:t>
            </a: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parts of verbs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Cloze tasks – written tasks requiring pupils to insert missing words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Just for fun – to round off a topic</a:t>
            </a:r>
            <a:endParaRPr lang="en-GB" sz="3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64925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What will our pupils gain from learning songs?</a:t>
            </a:r>
            <a:endParaRPr lang="en-GB" sz="96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Increased confidence in use of the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Improved pronunciation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Greater understanding of vocabulary and/or grammatical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Awareness of </a:t>
            </a:r>
            <a:r>
              <a:rPr lang="en-GB" sz="4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 </a:t>
            </a:r>
            <a:r>
              <a:rPr lang="en-GB" sz="4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culture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4824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Medios</a:t>
            </a:r>
            <a:r>
              <a:rPr lang="en-GB" sz="8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de </a:t>
            </a:r>
            <a:r>
              <a:rPr lang="en-GB" sz="88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</a:t>
            </a:r>
            <a:r>
              <a:rPr lang="en-GB" sz="88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ransporte</a:t>
            </a:r>
            <a:endParaRPr lang="en-GB" sz="88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dirty="0"/>
              <a:t>(Sing to the tune of </a:t>
            </a:r>
            <a:r>
              <a:rPr lang="en-GB" dirty="0" smtClean="0"/>
              <a:t>‘The </a:t>
            </a:r>
            <a:r>
              <a:rPr lang="en-GB" dirty="0"/>
              <a:t>wheels on the </a:t>
            </a:r>
            <a:r>
              <a:rPr lang="en-GB" dirty="0" err="1" smtClean="0"/>
              <a:t>bus’</a:t>
            </a:r>
            <a:r>
              <a:rPr lang="en-GB" dirty="0" smtClean="0"/>
              <a:t>)</a:t>
            </a:r>
            <a:endParaRPr lang="en-GB" dirty="0"/>
          </a:p>
          <a:p>
            <a:pPr algn="ctr"/>
            <a:endParaRPr lang="en-GB" sz="88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24744"/>
            <a:ext cx="878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a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Madrid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avión</a:t>
            </a:r>
            <a:endParaRPr lang="en-GB" sz="6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avión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, 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u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avión</a:t>
            </a:r>
            <a:endParaRPr lang="en-GB" sz="6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avión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t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odo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el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 descr="http://cliparts.co/cliparts/6cr/oMg/6croMg5xi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7462"/>
            <a:ext cx="3960440" cy="28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68761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6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coche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coche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, 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coche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coche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todo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el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3076" name="Picture 4" descr="http://cliparts.co/cliparts/8cE/jyE/8cEjyERL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07" y="836713"/>
            <a:ext cx="3775272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una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bici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Una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bici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,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una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bici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una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bici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todo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el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4098" name="Picture 2" descr="http://www.webbywanda.tv/Bike/Bike_cartoon_how_to_draw/bike_how_to_draw_06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8956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100" spc="-15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Why use songs to teach </a:t>
            </a:r>
            <a:r>
              <a:rPr lang="en-GB" sz="5100" spc="-15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Spanish? </a:t>
            </a:r>
            <a:endParaRPr lang="en-GB" sz="5100" spc="-15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Who will we use songs with?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rgbClr val="002060"/>
                </a:solidFill>
                <a:latin typeface="Tw Cen MT" panose="020B0602020104020603" pitchFamily="34" charset="0"/>
              </a:rPr>
              <a:t>W</a:t>
            </a:r>
            <a:r>
              <a:rPr lang="en-GB" sz="5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hat songs will we teach?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How do we teach songs?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rgbClr val="002060"/>
                </a:solidFill>
                <a:latin typeface="Tw Cen MT" panose="020B0602020104020603" pitchFamily="34" charset="0"/>
              </a:rPr>
              <a:t>H</a:t>
            </a:r>
            <a:r>
              <a:rPr lang="en-GB" sz="5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ow can we exploit songs?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100" dirty="0">
                <a:solidFill>
                  <a:srgbClr val="002060"/>
                </a:solidFill>
                <a:latin typeface="Tw Cen MT" panose="020B0602020104020603" pitchFamily="34" charset="0"/>
              </a:rPr>
              <a:t>W</a:t>
            </a:r>
            <a:r>
              <a:rPr lang="en-GB" sz="5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hat will our pupils gain from learning songs?</a:t>
            </a:r>
            <a:endParaRPr lang="en-GB" sz="51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a Madrid a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caballo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A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caballo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, a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caballo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caballo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todo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el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5122" name="Picture 2" descr="http://cartoon-animals.disneyimage.com/_/rsrc/1367432630841/cartoon-horse-clipart/cartoon-horse-image_21.png?height=320&amp;width=3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95" y="4105060"/>
            <a:ext cx="2730847" cy="27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1" y="692696"/>
            <a:ext cx="82089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6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el metro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E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l metro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,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el metro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el metro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todo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el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6146" name="Picture 2" descr="http://preview.turbosquid.com/Preview/2014/07/11__05_36_13/1.jpg247683fc-204f-4546-a03f-6875ff39370bOrigi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7382"/>
            <a:ext cx="2749071" cy="23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barco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barco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, 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barco</a:t>
            </a:r>
            <a:endParaRPr lang="en-GB" sz="6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barco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todo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el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7170" name="Picture 2" descr="http://cliparts.co/cliparts/rTL/xkg/rTLxkg59c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2666727" cy="26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8072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taxi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U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n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taxi,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taxi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un 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taxi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todo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el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8194" name="Picture 2" descr="http://timmythetaxi.com/timmy-the-taxi-photos_files/5BDB1DCF-photo_(4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27" y="332656"/>
            <a:ext cx="3412973" cy="24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cohete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Un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cohete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, un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cohete</a:t>
            </a:r>
            <a:endParaRPr lang="en-GB" sz="6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Voy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a Madrid </a:t>
            </a:r>
            <a:r>
              <a:rPr lang="en-GB" sz="6000" dirty="0" err="1">
                <a:solidFill>
                  <a:srgbClr val="002060"/>
                </a:solidFill>
                <a:latin typeface="Tw Cen MT" panose="020B0602020104020603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Tw Cen MT" panose="020B0602020104020603" pitchFamily="34" charset="0"/>
              </a:rPr>
              <a:t> un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cohete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todo</a:t>
            </a:r>
            <a:r>
              <a:rPr lang="en-GB" sz="6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el </a:t>
            </a:r>
            <a:r>
              <a:rPr lang="en-GB" sz="6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día</a:t>
            </a:r>
            <a:endParaRPr lang="en-GB" sz="6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9218" name="Picture 2" descr="http://cliparts.co/cliparts/yTk/A6k/yTkA6kqgc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88" y="3645024"/>
            <a:ext cx="28391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8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Keep it simple!</a:t>
            </a:r>
          </a:p>
          <a:p>
            <a:pPr algn="ctr"/>
            <a:r>
              <a:rPr lang="en-GB" sz="8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Make it memorable!</a:t>
            </a:r>
          </a:p>
          <a:p>
            <a:pPr algn="ctr"/>
            <a:r>
              <a:rPr lang="en-GB" sz="8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Have fun!</a:t>
            </a:r>
            <a:endParaRPr lang="en-GB" sz="88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Why use songs to teach </a:t>
            </a:r>
            <a:r>
              <a:rPr lang="en-GB" sz="88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Spanish?</a:t>
            </a:r>
            <a:endParaRPr lang="en-GB" sz="88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88569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To facilitate the learning and memorising of vocabulary and 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Tw Cen MT" panose="020B0602020104020603" pitchFamily="34" charset="0"/>
              </a:rPr>
              <a:t>To enable pupils to pronounce words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To promote cultural awareness and 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To embed </a:t>
            </a:r>
            <a:r>
              <a:rPr lang="en-GB" sz="44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 </a:t>
            </a:r>
            <a:r>
              <a:rPr lang="en-GB" sz="44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within other areas of the curriculum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Just for fun</a:t>
            </a:r>
            <a:endParaRPr lang="en-GB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Who will we use songs with?</a:t>
            </a:r>
            <a:endParaRPr lang="en-GB" sz="96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Pupils of all ages and abilities – there are no limits!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1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1811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What songs </a:t>
            </a:r>
          </a:p>
          <a:p>
            <a:pPr algn="ctr"/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will we teach?</a:t>
            </a:r>
            <a:endParaRPr lang="en-GB" sz="96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Songs set to familiar tunes – enable teachers and pupils to focus on lyrics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2060"/>
                </a:solidFill>
                <a:latin typeface="Tw Cen MT" panose="020B0602020104020603" pitchFamily="34" charset="0"/>
              </a:rPr>
              <a:t>Action songs – memory-joggers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Repetition songs/raps – pupils can copy clearly pronounced lyrics</a:t>
            </a:r>
            <a:r>
              <a:rPr lang="en-GB" sz="40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endParaRPr lang="en-GB" sz="4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Songs made up of lists – aid vocabulary retention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spc="-15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Traditional </a:t>
            </a:r>
            <a:r>
              <a:rPr lang="en-GB" sz="4000" spc="-15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 </a:t>
            </a:r>
            <a:r>
              <a:rPr lang="en-GB" sz="4000" spc="-15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songs – help pupils develop understanding of </a:t>
            </a:r>
            <a:r>
              <a:rPr lang="en-GB" sz="4000" spc="-15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Spanish </a:t>
            </a:r>
            <a:r>
              <a:rPr lang="en-GB" sz="4000" spc="-15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Seasonal songs – Christmas, harvest festival </a:t>
            </a:r>
            <a:r>
              <a:rPr lang="en-GB" sz="40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etc</a:t>
            </a:r>
            <a:endParaRPr lang="en-GB" sz="40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9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62132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How do we teach songs?</a:t>
            </a:r>
            <a:endParaRPr lang="en-GB" sz="96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648</Words>
  <Application>Microsoft Macintosh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Tw Cen MT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Barlow</dc:creator>
  <cp:lastModifiedBy>Alison Marshall</cp:lastModifiedBy>
  <cp:revision>52</cp:revision>
  <dcterms:created xsi:type="dcterms:W3CDTF">2015-10-07T14:10:34Z</dcterms:created>
  <dcterms:modified xsi:type="dcterms:W3CDTF">2017-10-03T15:41:37Z</dcterms:modified>
</cp:coreProperties>
</file>