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6" r:id="rId8"/>
    <p:sldId id="263" r:id="rId9"/>
    <p:sldId id="271" r:id="rId10"/>
    <p:sldId id="270" r:id="rId11"/>
    <p:sldId id="272" r:id="rId12"/>
    <p:sldId id="264" r:id="rId13"/>
    <p:sldId id="268" r:id="rId14"/>
    <p:sldId id="267" r:id="rId15"/>
    <p:sldId id="269" r:id="rId16"/>
    <p:sldId id="28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6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35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543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09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318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733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74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46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861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76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56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57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788B1-4755-4EF3-BDF6-3F3C987770CF}" type="datetimeFigureOut">
              <a:rPr lang="en-GB" smtClean="0"/>
              <a:t>20/04/2026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397DB-82D8-4FD2-A29E-1AC0C7597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92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co.uk/url?sa=i&amp;rct=j&amp;q=&amp;esrc=s&amp;source=images&amp;cd=&amp;cad=rja&amp;uact=8&amp;ved=0CAcQjRxqFQoTCJ__p5a_v8gCFQxrFAodZGsPfg&amp;url=http://www.myfatherchristmas.com/&amp;psig=AFQjCNH6b7YkqdS319mVIxVI20kGUDF68w&amp;ust=1444827271921886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co.uk/url?sa=i&amp;rct=j&amp;q=&amp;esrc=s&amp;source=images&amp;cd=&amp;cad=rja&amp;uact=8&amp;ved=0CAcQjRxqFQoTCMjWia3Iv8gCFYXNFAod4WgBUw&amp;url=http://cliparts.co/airplane-cartoon&amp;bvm=bv.104819420,d.d24&amp;psig=AFQjCNH_D39_n57xD57gCgd22miqacfjqg&amp;ust=1444829549061122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.uk/url?sa=i&amp;rct=j&amp;q=&amp;esrc=s&amp;source=images&amp;cd=&amp;cad=rja&amp;uact=8&amp;ved=0CAcQjRxqFQoTCPXp2v_Iv8gCFUycGgodcT8KoQ&amp;url=http://cliparts.co/cartoon-of-a-car&amp;bvm=bv.104819420,d.d24&amp;psig=AFQjCNFUzpT3Odzq9GYSfVQq62U_o_hM5Q&amp;ust=1444829909275733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google.co.uk/url?sa=i&amp;rct=j&amp;q=&amp;esrc=s&amp;source=images&amp;cd=&amp;cad=rja&amp;uact=8&amp;ved=0CAcQjRxqFQoTCNrate3Iv8gCFclbGgodHhAIdQ&amp;url=http://www.webbywanda.tv/bicycle_artlesson.html&amp;bvm=bv.104819420,d.d24&amp;psig=AFQjCNH-KXOg5TqGVDw3mRejFjpJOykBEQ&amp;ust=1444829853971687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google.co.uk/url?sa=i&amp;rct=j&amp;q=&amp;esrc=s&amp;source=images&amp;cd=&amp;cad=rja&amp;uact=8&amp;ved=0CAcQjRxqFQoTCJLM9bfJv8gCFcfWGgodxgoFrw&amp;url=http://cartoon-animals.disneyimage.com/cartoon-horse-clipart&amp;bvm=bv.104819420,d.d24&amp;psig=AFQjCNH0WEb46g_WphkWFTp9JXGKUsGw8A&amp;ust=1444829974897769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.uk/url?sa=i&amp;rct=j&amp;q=&amp;esrc=s&amp;source=images&amp;cd=&amp;cad=rja&amp;uact=8&amp;ved=0CAcQjRxqFQoTCKmKqeHJv8gCFYq4FAodzdEB1Q&amp;url=http://www.turbosquid.com/3d-models/cartoon-subway-station-3d-model/803855&amp;bvm=bv.104819420,d.d24&amp;psig=AFQjCNGkLtnoMvTR9eroPxqkYZBzfV0KWg&amp;ust=1444830077468003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oogle.co.uk/url?sa=i&amp;rct=j&amp;q=&amp;esrc=s&amp;source=images&amp;cd=&amp;cad=rja&amp;uact=8&amp;ved=0CAcQjRxqFQoTCMyy_ffJv8gCFYS3FAodcyMBuA&amp;url=http://cliparts.co/cartoon-boat&amp;bvm=bv.104819420,d.d24&amp;psig=AFQjCNGizg9p2xt1Px3D8KmEU7ruiQFrcg&amp;ust=1444830156288331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.uk/url?sa=i&amp;rct=j&amp;q=&amp;esrc=s&amp;source=images&amp;cd=&amp;cad=rja&amp;uact=8&amp;ved=0CAcQjRxqFQoTCPGmxpDKv8gCFQU9Ggod7v8Eww&amp;url=http://timmythetaxi.com/timmy-the-taxi-photos.html&amp;bvm=bv.104819420,d.d24&amp;psig=AFQjCNHs6YZ7DCSdtUaUsvtbsQCyGVRqfA&amp;ust=1444830214052516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google.co.uk/url?sa=i&amp;rct=j&amp;q=&amp;esrc=s&amp;source=images&amp;cd=&amp;cad=rja&amp;uact=8&amp;ved=0CAcQjRxqFQoTCJew9LHKv8gCFYJUGgodlXkGxw&amp;url=http://www.clipartsheep.com/cartoon-space-rocket-clipart/dT1hSFIwY0RvdkwzZDNkeTVwYldGblpXVnVkbWx6YVc5dUxtTnZiUzgwTlRBdk1qVXhOekl0WTJ4cGNDMWhjblF0WjNKaGNHaHBZeTF2WmkxaExYTndZV05sTFhKdlkydGxkQzFqWVhKMGIyOXVMV05vWVhKaFkzUmxjaTF3YjJsdWRHbHVaeTFoZEMxMGFHVXRkbWxsZDJWeUxXSjVMWFJ2YjI1ek5HSnBlaTVxY0djfHc9NDUwfGg9NDUwfHQ9anBlZ3w/&amp;bvm=bv.104819420,d.d24&amp;psig=AFQjCNGH3NQi11hUCihCJLO1j5563tt73Q&amp;ust=1444830254857993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340768"/>
            <a:ext cx="82809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002060"/>
                </a:solidFill>
                <a:latin typeface="Tw Cen MT" panose="020B0602020104020603" pitchFamily="34" charset="0"/>
              </a:rPr>
              <a:t>Using Songs To Teach French</a:t>
            </a:r>
          </a:p>
          <a:p>
            <a:pPr algn="ctr"/>
            <a:endParaRPr lang="en-GB" sz="44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endParaRPr lang="en-GB" dirty="0">
              <a:solidFill>
                <a:srgbClr val="002060"/>
              </a:solidFill>
            </a:endParaRPr>
          </a:p>
          <a:p>
            <a:pPr algn="r"/>
            <a:r>
              <a:rPr lang="en-GB" dirty="0">
                <a:solidFill>
                  <a:srgbClr val="002060"/>
                </a:solidFill>
                <a:latin typeface="Tw Cen MT" panose="020B0602020104020603" pitchFamily="34" charset="0"/>
              </a:rPr>
              <a:t>Catherine Barlow</a:t>
            </a:r>
          </a:p>
          <a:p>
            <a:pPr algn="r"/>
            <a:r>
              <a:rPr lang="en-GB" dirty="0">
                <a:solidFill>
                  <a:srgbClr val="002060"/>
                </a:solidFill>
                <a:latin typeface="Tw Cen MT" panose="020B0602020104020603" pitchFamily="34" charset="0"/>
              </a:rPr>
              <a:t>Author of “Sing and Learn French” and “Let’s Sing French!” </a:t>
            </a:r>
          </a:p>
          <a:p>
            <a:pPr algn="r"/>
            <a:r>
              <a:rPr lang="en-GB" dirty="0">
                <a:solidFill>
                  <a:srgbClr val="002060"/>
                </a:solidFill>
                <a:latin typeface="Tw Cen MT" panose="020B0602020104020603" pitchFamily="34" charset="0"/>
              </a:rPr>
              <a:t>published by Brilliant Publications</a:t>
            </a:r>
          </a:p>
        </p:txBody>
      </p:sp>
    </p:spTree>
    <p:extLst>
      <p:ext uri="{BB962C8B-B14F-4D97-AF65-F5344CB8AC3E}">
        <p14:creationId xmlns:p14="http://schemas.microsoft.com/office/powerpoint/2010/main" val="172635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91440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2060"/>
                </a:solidFill>
                <a:latin typeface="Tw Cen MT" panose="020B0602020104020603" pitchFamily="34" charset="0"/>
              </a:rPr>
              <a:t>Use existing version of song (CD/You Tube </a:t>
            </a:r>
            <a:r>
              <a:rPr lang="en-GB" sz="3000" dirty="0" err="1">
                <a:solidFill>
                  <a:srgbClr val="002060"/>
                </a:solidFill>
                <a:latin typeface="Tw Cen MT" panose="020B0602020104020603" pitchFamily="34" charset="0"/>
              </a:rPr>
              <a:t>etc</a:t>
            </a:r>
            <a:r>
              <a:rPr lang="en-GB" sz="3000" dirty="0">
                <a:solidFill>
                  <a:srgbClr val="002060"/>
                </a:solidFill>
                <a:latin typeface="Tw Cen MT" panose="020B0602020104020603" pitchFamily="34" charset="0"/>
              </a:rPr>
              <a:t>) or be prepared to sing a solo!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2060"/>
                </a:solidFill>
                <a:latin typeface="Tw Cen MT" panose="020B0602020104020603" pitchFamily="34" charset="0"/>
              </a:rPr>
              <a:t>Allow pupils to listen at least once or twice without joining 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2060"/>
                </a:solidFill>
                <a:latin typeface="Tw Cen MT" panose="020B0602020104020603" pitchFamily="34" charset="0"/>
              </a:rPr>
              <a:t>Keep it simple – not too many lyrics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2060"/>
                </a:solidFill>
                <a:latin typeface="Tw Cen MT" panose="020B0602020104020603" pitchFamily="34" charset="0"/>
              </a:rPr>
              <a:t>Go over meaning of lyrics/vocabulary – are pupils already familiar with these?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2060"/>
                </a:solidFill>
                <a:latin typeface="Tw Cen MT" panose="020B0602020104020603" pitchFamily="34" charset="0"/>
              </a:rPr>
              <a:t>Small sections – repeat words several times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2060"/>
                </a:solidFill>
                <a:latin typeface="Tw Cen MT" panose="020B0602020104020603" pitchFamily="34" charset="0"/>
              </a:rPr>
              <a:t>Pronunciation – check pupils copy model carefully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2060"/>
                </a:solidFill>
                <a:latin typeface="Tw Cen MT" panose="020B0602020104020603" pitchFamily="34" charset="0"/>
              </a:rPr>
              <a:t>Highlight rhyming words/sound patterns </a:t>
            </a:r>
            <a:r>
              <a:rPr lang="en-GB" sz="3000" dirty="0" err="1">
                <a:solidFill>
                  <a:srgbClr val="002060"/>
                </a:solidFill>
                <a:latin typeface="Tw Cen MT" panose="020B0602020104020603" pitchFamily="34" charset="0"/>
              </a:rPr>
              <a:t>etc</a:t>
            </a:r>
            <a:endParaRPr lang="en-GB" sz="3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2060"/>
                </a:solidFill>
                <a:latin typeface="Tw Cen MT" panose="020B0602020104020603" pitchFamily="34" charset="0"/>
              </a:rPr>
              <a:t>Don’t necessarily show words – it can sometimes hinder pronunciation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2060"/>
                </a:solidFill>
                <a:latin typeface="Tw Cen MT" panose="020B0602020104020603" pitchFamily="34" charset="0"/>
              </a:rPr>
              <a:t>Encouragement – some pupils are more reluctant singers – let them join in when they’re ready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252762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76672"/>
            <a:ext cx="7848872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 err="1">
                <a:solidFill>
                  <a:srgbClr val="002060"/>
                </a:solidFill>
                <a:latin typeface="Tw Cen MT" panose="020B0602020104020603" pitchFamily="34" charset="0"/>
              </a:rPr>
              <a:t>Père</a:t>
            </a:r>
            <a:r>
              <a:rPr lang="en-GB" sz="4400" b="1" u="sng" dirty="0">
                <a:solidFill>
                  <a:srgbClr val="002060"/>
                </a:solidFill>
                <a:latin typeface="Tw Cen MT" panose="020B0602020104020603" pitchFamily="34" charset="0"/>
              </a:rPr>
              <a:t> No</a:t>
            </a:r>
            <a:r>
              <a:rPr lang="az-Cyrl-AZ" sz="4400" b="1" u="sng" dirty="0">
                <a:solidFill>
                  <a:srgbClr val="002060"/>
                </a:solidFill>
              </a:rPr>
              <a:t>ё</a:t>
            </a:r>
            <a:r>
              <a:rPr lang="en-GB" sz="4400" b="1" u="sng" dirty="0">
                <a:solidFill>
                  <a:srgbClr val="002060"/>
                </a:solidFill>
                <a:latin typeface="Tw Cen MT" panose="020B0602020104020603" pitchFamily="34" charset="0"/>
              </a:rPr>
              <a:t>l</a:t>
            </a:r>
          </a:p>
          <a:p>
            <a:pPr algn="ctr"/>
            <a:r>
              <a:rPr lang="en-GB" dirty="0"/>
              <a:t>(Sing to tune of ‘Frère Jacques’)</a:t>
            </a:r>
          </a:p>
          <a:p>
            <a:pPr algn="ctr"/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Père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 No</a:t>
            </a:r>
            <a:r>
              <a:rPr lang="az-Cyrl-AZ" sz="3600" dirty="0">
                <a:solidFill>
                  <a:srgbClr val="002060"/>
                </a:solidFill>
              </a:rPr>
              <a:t>ё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l</a:t>
            </a:r>
          </a:p>
          <a:p>
            <a:pPr algn="ctr"/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Père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 No</a:t>
            </a:r>
            <a:r>
              <a:rPr lang="az-Cyrl-AZ" sz="3600" dirty="0">
                <a:solidFill>
                  <a:srgbClr val="002060"/>
                </a:solidFill>
              </a:rPr>
              <a:t>ё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l</a:t>
            </a:r>
          </a:p>
          <a:p>
            <a:pPr algn="ctr"/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Vite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, </a:t>
            </a:r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venez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!</a:t>
            </a:r>
          </a:p>
          <a:p>
            <a:pPr algn="ctr"/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Vite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, </a:t>
            </a:r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venez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!</a:t>
            </a:r>
          </a:p>
          <a:p>
            <a:pPr algn="ctr"/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Apportez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 des </a:t>
            </a:r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cadeaux</a:t>
            </a:r>
            <a:endParaRPr lang="en-GB" sz="36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pPr algn="ctr"/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Apportez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 des </a:t>
            </a:r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cadeaux</a:t>
            </a:r>
            <a:endParaRPr lang="en-GB" sz="36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pPr algn="ctr"/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S’il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vous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plaît</a:t>
            </a:r>
            <a:endParaRPr lang="en-GB" sz="36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pPr algn="ctr"/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S’il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vous</a:t>
            </a:r>
            <a:r>
              <a:rPr lang="en-GB" sz="36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3600" dirty="0" err="1">
                <a:solidFill>
                  <a:srgbClr val="002060"/>
                </a:solidFill>
                <a:latin typeface="Tw Cen MT" panose="020B0602020104020603" pitchFamily="34" charset="0"/>
              </a:rPr>
              <a:t>plaît</a:t>
            </a:r>
            <a:endParaRPr lang="en-GB" sz="36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026" name="Picture 2" descr="http://www.myfatherchristmas.com/Father_Christmas_Images/Storyicon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76672"/>
            <a:ext cx="2880318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www.myfatherchristmas.com/Father_Christmas_Images/Storyicon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9872" y="2852936"/>
            <a:ext cx="2808312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60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3648" y="1340768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en-GB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980728"/>
            <a:ext cx="77048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002060"/>
                </a:solidFill>
                <a:latin typeface="Tw Cen MT" panose="020B0602020104020603" pitchFamily="34" charset="0"/>
              </a:rPr>
              <a:t>How can we exploit the songs?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804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  <a:latin typeface="Tw Cen MT" panose="020B0602020104020603" pitchFamily="34" charset="0"/>
              </a:rPr>
              <a:t>Phonics – listen and look for sounds/rhymes/cognates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  <a:latin typeface="Tw Cen MT" panose="020B0602020104020603" pitchFamily="34" charset="0"/>
              </a:rPr>
              <a:t>Comprehension – listen for specific vocabulary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  <a:latin typeface="Tw Cen MT" panose="020B0602020104020603" pitchFamily="34" charset="0"/>
              </a:rPr>
              <a:t>Sequencing – pupils put words/pictures/symbols in order as hear them mentioned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  <a:latin typeface="Tw Cen MT" panose="020B0602020104020603" pitchFamily="34" charset="0"/>
              </a:rPr>
              <a:t>Role play – build conversations around a song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  <a:latin typeface="Tw Cen MT" panose="020B0602020104020603" pitchFamily="34" charset="0"/>
              </a:rPr>
              <a:t>Composition – make up extra verses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  <a:latin typeface="Tw Cen MT" panose="020B0602020104020603" pitchFamily="34" charset="0"/>
              </a:rPr>
              <a:t>Festivals/cultural events – incorporate songs into whole school/cross-curricular activities </a:t>
            </a:r>
            <a:r>
              <a:rPr lang="en-GB" sz="3200" dirty="0" err="1">
                <a:solidFill>
                  <a:srgbClr val="002060"/>
                </a:solidFill>
                <a:latin typeface="Tw Cen MT" panose="020B0602020104020603" pitchFamily="34" charset="0"/>
              </a:rPr>
              <a:t>eg</a:t>
            </a:r>
            <a:r>
              <a:rPr lang="en-GB" sz="3200" dirty="0">
                <a:solidFill>
                  <a:srgbClr val="002060"/>
                </a:solidFill>
                <a:latin typeface="Tw Cen MT" panose="020B0602020104020603" pitchFamily="34" charset="0"/>
              </a:rPr>
              <a:t> assemblies, French Day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  <a:latin typeface="Tw Cen MT" panose="020B0602020104020603" pitchFamily="34" charset="0"/>
              </a:rPr>
              <a:t>Grammar – change structures </a:t>
            </a:r>
            <a:r>
              <a:rPr lang="en-GB" sz="3200" dirty="0" err="1">
                <a:solidFill>
                  <a:srgbClr val="002060"/>
                </a:solidFill>
                <a:latin typeface="Tw Cen MT" panose="020B0602020104020603" pitchFamily="34" charset="0"/>
              </a:rPr>
              <a:t>eg</a:t>
            </a:r>
            <a:r>
              <a:rPr lang="en-GB" sz="3200" dirty="0">
                <a:solidFill>
                  <a:srgbClr val="002060"/>
                </a:solidFill>
                <a:latin typeface="Tw Cen MT" panose="020B0602020104020603" pitchFamily="34" charset="0"/>
              </a:rPr>
              <a:t> parts of verbs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  <a:latin typeface="Tw Cen MT" panose="020B0602020104020603" pitchFamily="34" charset="0"/>
              </a:rPr>
              <a:t>Cloze tasks – written tasks requiring pupils to insert missing words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2060"/>
                </a:solidFill>
                <a:latin typeface="Tw Cen MT" panose="020B0602020104020603" pitchFamily="34" charset="0"/>
              </a:rPr>
              <a:t>Just for fun – to round off a topic</a:t>
            </a:r>
          </a:p>
        </p:txBody>
      </p:sp>
    </p:spTree>
    <p:extLst>
      <p:ext uri="{BB962C8B-B14F-4D97-AF65-F5344CB8AC3E}">
        <p14:creationId xmlns:p14="http://schemas.microsoft.com/office/powerpoint/2010/main" val="67727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002060"/>
                </a:solidFill>
                <a:latin typeface="Tw Cen MT" panose="020B0602020104020603" pitchFamily="34" charset="0"/>
              </a:rPr>
              <a:t>What will our pupils gain from learning songs?</a:t>
            </a:r>
          </a:p>
        </p:txBody>
      </p:sp>
    </p:spTree>
    <p:extLst>
      <p:ext uri="{BB962C8B-B14F-4D97-AF65-F5344CB8AC3E}">
        <p14:creationId xmlns:p14="http://schemas.microsoft.com/office/powerpoint/2010/main" val="551550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842493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dirty="0">
              <a:latin typeface="Tw Cen MT" panose="020B06020201040206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800" dirty="0">
                <a:solidFill>
                  <a:srgbClr val="002060"/>
                </a:solidFill>
                <a:latin typeface="Tw Cen MT" panose="020B0602020104020603" pitchFamily="34" charset="0"/>
              </a:rPr>
              <a:t>Increased confidence in use of the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800" dirty="0">
                <a:solidFill>
                  <a:srgbClr val="002060"/>
                </a:solidFill>
                <a:latin typeface="Tw Cen MT" panose="020B0602020104020603" pitchFamily="34" charset="0"/>
              </a:rPr>
              <a:t>Improved pronunciation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800" dirty="0">
                <a:solidFill>
                  <a:srgbClr val="002060"/>
                </a:solidFill>
                <a:latin typeface="Tw Cen MT" panose="020B0602020104020603" pitchFamily="34" charset="0"/>
              </a:rPr>
              <a:t>Greater understanding of vocabulary and/or grammatical structures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800" dirty="0">
                <a:solidFill>
                  <a:srgbClr val="002060"/>
                </a:solidFill>
                <a:latin typeface="Tw Cen MT" panose="020B0602020104020603" pitchFamily="34" charset="0"/>
              </a:rPr>
              <a:t>Awareness of French culture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0264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844824"/>
            <a:ext cx="763284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>
                <a:solidFill>
                  <a:srgbClr val="002060"/>
                </a:solidFill>
                <a:latin typeface="Tw Cen MT" panose="020B0602020104020603" pitchFamily="34" charset="0"/>
              </a:rPr>
              <a:t>Les </a:t>
            </a:r>
            <a:r>
              <a:rPr lang="en-GB" sz="8800" dirty="0" err="1">
                <a:solidFill>
                  <a:srgbClr val="002060"/>
                </a:solidFill>
                <a:latin typeface="Tw Cen MT" panose="020B0602020104020603" pitchFamily="34" charset="0"/>
              </a:rPr>
              <a:t>Moyens</a:t>
            </a:r>
            <a:r>
              <a:rPr lang="en-GB" sz="8800" dirty="0">
                <a:solidFill>
                  <a:srgbClr val="002060"/>
                </a:solidFill>
                <a:latin typeface="Tw Cen MT" panose="020B0602020104020603" pitchFamily="34" charset="0"/>
              </a:rPr>
              <a:t> de Transport</a:t>
            </a:r>
          </a:p>
          <a:p>
            <a:pPr algn="ctr"/>
            <a:r>
              <a:rPr lang="en-GB" dirty="0"/>
              <a:t>(Sing to the tune of ‘The wheels on the </a:t>
            </a:r>
            <a:r>
              <a:rPr lang="en-GB" dirty="0" err="1"/>
              <a:t>bus’</a:t>
            </a:r>
            <a:r>
              <a:rPr lang="en-GB" dirty="0"/>
              <a:t>)</a:t>
            </a:r>
          </a:p>
          <a:p>
            <a:pPr algn="ctr"/>
            <a:endParaRPr lang="en-GB" sz="8800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09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24744"/>
            <a:ext cx="792088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avion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avion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,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avion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avion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Toute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la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journée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pic>
        <p:nvPicPr>
          <p:cNvPr id="2050" name="Picture 2" descr="http://cliparts.co/cliparts/6cr/oMg/6croMg5xi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827462"/>
            <a:ext cx="3960440" cy="28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7157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268761"/>
            <a:ext cx="799288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voiture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voiture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,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voiture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voiture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Toute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la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journée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pic>
        <p:nvPicPr>
          <p:cNvPr id="3076" name="Picture 4" descr="http://cliparts.co/cliparts/8cE/jyE/8cEjyERLi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407" y="836713"/>
            <a:ext cx="3775272" cy="136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7868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620688"/>
            <a:ext cx="691276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6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à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vélo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A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vélo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, à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vélo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à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vélo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Toute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la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journée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pic>
        <p:nvPicPr>
          <p:cNvPr id="4098" name="Picture 2" descr="http://www.webbywanda.tv/Bike/Bike_cartoon_how_to_draw/bike_how_to_draw_06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581128"/>
            <a:ext cx="289560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820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914400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5100" dirty="0">
                <a:solidFill>
                  <a:srgbClr val="002060"/>
                </a:solidFill>
                <a:latin typeface="Tw Cen MT" panose="020B0602020104020603" pitchFamily="34" charset="0"/>
              </a:rPr>
              <a:t>Why use songs to teach French?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5100" dirty="0">
                <a:solidFill>
                  <a:srgbClr val="002060"/>
                </a:solidFill>
                <a:latin typeface="Tw Cen MT" panose="020B0602020104020603" pitchFamily="34" charset="0"/>
              </a:rPr>
              <a:t>Who will we use songs with?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5100" dirty="0">
                <a:solidFill>
                  <a:srgbClr val="002060"/>
                </a:solidFill>
                <a:latin typeface="Tw Cen MT" panose="020B0602020104020603" pitchFamily="34" charset="0"/>
              </a:rPr>
              <a:t>What songs will we teach?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5100" dirty="0">
                <a:solidFill>
                  <a:srgbClr val="002060"/>
                </a:solidFill>
                <a:latin typeface="Tw Cen MT" panose="020B0602020104020603" pitchFamily="34" charset="0"/>
              </a:rPr>
              <a:t>How do we teach songs?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5100" dirty="0">
                <a:solidFill>
                  <a:srgbClr val="002060"/>
                </a:solidFill>
                <a:latin typeface="Tw Cen MT" panose="020B0602020104020603" pitchFamily="34" charset="0"/>
              </a:rPr>
              <a:t>How can we exploit songs?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GB" sz="5100" dirty="0">
                <a:solidFill>
                  <a:srgbClr val="002060"/>
                </a:solidFill>
                <a:latin typeface="Tw Cen MT" panose="020B0602020104020603" pitchFamily="34" charset="0"/>
              </a:rPr>
              <a:t>What will our pupils gain from learning songs?</a:t>
            </a:r>
          </a:p>
        </p:txBody>
      </p:sp>
    </p:spTree>
    <p:extLst>
      <p:ext uri="{BB962C8B-B14F-4D97-AF65-F5344CB8AC3E}">
        <p14:creationId xmlns:p14="http://schemas.microsoft.com/office/powerpoint/2010/main" val="245453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764704"/>
            <a:ext cx="76328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4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à cheval</a:t>
            </a: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A cheval, à cheval</a:t>
            </a: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à cheval</a:t>
            </a: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Toute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la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journée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pic>
        <p:nvPicPr>
          <p:cNvPr id="5122" name="Picture 2" descr="http://cartoon-animals.disneyimage.com/_/rsrc/1367432630841/cartoon-horse-clipart/cartoon-horse-image_21.png?height=320&amp;width=32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295" y="4105060"/>
            <a:ext cx="2730847" cy="273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117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692696"/>
            <a:ext cx="741682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4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endParaRPr lang="en-GB" sz="24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métro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métro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,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métro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métro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Toute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la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journée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pic>
        <p:nvPicPr>
          <p:cNvPr id="6146" name="Picture 2" descr="http://preview.turbosquid.com/Preview/2014/07/11__05_36_13/1.jpg247683fc-204f-4546-a03f-6875ff39370bOrigina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317382"/>
            <a:ext cx="2749071" cy="231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980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620688"/>
            <a:ext cx="79208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bateau</a:t>
            </a: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bateau,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bateau</a:t>
            </a: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bateau</a:t>
            </a: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Toute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la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journée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pic>
        <p:nvPicPr>
          <p:cNvPr id="7170" name="Picture 2" descr="http://cliparts.co/cliparts/rTL/xkg/rTLxkg59c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573016"/>
            <a:ext cx="2666727" cy="2666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223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980728"/>
            <a:ext cx="7344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taxi</a:t>
            </a: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taxi,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taxi</a:t>
            </a: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taxi</a:t>
            </a: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Toute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la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journée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pic>
        <p:nvPicPr>
          <p:cNvPr id="8194" name="Picture 2" descr="http://timmythetaxi.com/timmy-the-taxi-photos_files/5BDB1DCF-photo_(4)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827" y="332656"/>
            <a:ext cx="3412973" cy="2411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24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764704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fusée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fusée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,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fusée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Je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vais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à Paris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en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fusée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Toute</a:t>
            </a:r>
            <a:r>
              <a:rPr lang="en-GB" sz="6000" dirty="0">
                <a:solidFill>
                  <a:srgbClr val="002060"/>
                </a:solidFill>
                <a:latin typeface="Tw Cen MT" panose="020B0602020104020603" pitchFamily="34" charset="0"/>
              </a:rPr>
              <a:t> la </a:t>
            </a:r>
            <a:r>
              <a:rPr lang="en-GB" sz="6000" dirty="0" err="1">
                <a:solidFill>
                  <a:srgbClr val="002060"/>
                </a:solidFill>
                <a:latin typeface="Tw Cen MT" panose="020B0602020104020603" pitchFamily="34" charset="0"/>
              </a:rPr>
              <a:t>journée</a:t>
            </a:r>
            <a:endParaRPr lang="en-GB" sz="6000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pic>
        <p:nvPicPr>
          <p:cNvPr id="9218" name="Picture 2" descr="http://cliparts.co/cliparts/yTk/A6k/yTkA6kqgc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888" y="3645024"/>
            <a:ext cx="2839143" cy="278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52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04664"/>
            <a:ext cx="9144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pPr algn="ctr"/>
            <a:r>
              <a:rPr lang="en-GB" sz="8800" dirty="0">
                <a:solidFill>
                  <a:srgbClr val="002060"/>
                </a:solidFill>
                <a:latin typeface="Tw Cen MT" panose="020B0602020104020603" pitchFamily="34" charset="0"/>
              </a:rPr>
              <a:t>Keep it simple!</a:t>
            </a:r>
          </a:p>
          <a:p>
            <a:pPr algn="ctr"/>
            <a:r>
              <a:rPr lang="en-GB" sz="8800" dirty="0">
                <a:solidFill>
                  <a:srgbClr val="002060"/>
                </a:solidFill>
                <a:latin typeface="Tw Cen MT" panose="020B0602020104020603" pitchFamily="34" charset="0"/>
              </a:rPr>
              <a:t>Make it memorable!</a:t>
            </a:r>
          </a:p>
          <a:p>
            <a:pPr algn="ctr"/>
            <a:r>
              <a:rPr lang="en-GB" sz="8800" dirty="0">
                <a:solidFill>
                  <a:srgbClr val="002060"/>
                </a:solidFill>
                <a:latin typeface="Tw Cen MT" panose="020B0602020104020603" pitchFamily="34" charset="0"/>
              </a:rPr>
              <a:t>Have fun!</a:t>
            </a:r>
          </a:p>
        </p:txBody>
      </p:sp>
    </p:spTree>
    <p:extLst>
      <p:ext uri="{BB962C8B-B14F-4D97-AF65-F5344CB8AC3E}">
        <p14:creationId xmlns:p14="http://schemas.microsoft.com/office/powerpoint/2010/main" val="446987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24744"/>
            <a:ext cx="806489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>
                <a:solidFill>
                  <a:srgbClr val="002060"/>
                </a:solidFill>
                <a:latin typeface="Tw Cen MT" panose="020B0602020104020603" pitchFamily="34" charset="0"/>
              </a:rPr>
              <a:t>Why use songs to teach French?</a:t>
            </a:r>
          </a:p>
        </p:txBody>
      </p:sp>
    </p:spTree>
    <p:extLst>
      <p:ext uri="{BB962C8B-B14F-4D97-AF65-F5344CB8AC3E}">
        <p14:creationId xmlns:p14="http://schemas.microsoft.com/office/powerpoint/2010/main" val="344044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0"/>
            <a:ext cx="8856984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002060"/>
                </a:solidFill>
                <a:latin typeface="Tw Cen MT" panose="020B0602020104020603" pitchFamily="34" charset="0"/>
              </a:rPr>
              <a:t>To facilitate the learning and memorising of vocabulary and grammar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002060"/>
                </a:solidFill>
                <a:latin typeface="Tw Cen MT" panose="020B0602020104020603" pitchFamily="34" charset="0"/>
              </a:rPr>
              <a:t>To enable pupils to pronounce words correctly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002060"/>
                </a:solidFill>
                <a:latin typeface="Tw Cen MT" panose="020B0602020104020603" pitchFamily="34" charset="0"/>
              </a:rPr>
              <a:t>To promote cultural awareness and appreciation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002060"/>
                </a:solidFill>
                <a:latin typeface="Tw Cen MT" panose="020B0602020104020603" pitchFamily="34" charset="0"/>
              </a:rPr>
              <a:t>To embed French within other areas of the curriculum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rgbClr val="002060"/>
                </a:solidFill>
                <a:latin typeface="Tw Cen MT" panose="020B0602020104020603" pitchFamily="34" charset="0"/>
              </a:rPr>
              <a:t>Just for fun</a:t>
            </a:r>
            <a:endParaRPr lang="en-GB" sz="44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05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246108"/>
            <a:ext cx="80648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002060"/>
                </a:solidFill>
                <a:latin typeface="Tw Cen MT" panose="020B0602020104020603" pitchFamily="34" charset="0"/>
              </a:rPr>
              <a:t>Who will we use songs with?</a:t>
            </a:r>
          </a:p>
        </p:txBody>
      </p:sp>
    </p:spTree>
    <p:extLst>
      <p:ext uri="{BB962C8B-B14F-4D97-AF65-F5344CB8AC3E}">
        <p14:creationId xmlns:p14="http://schemas.microsoft.com/office/powerpoint/2010/main" val="1076015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196752"/>
            <a:ext cx="770485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>
                <a:solidFill>
                  <a:srgbClr val="002060"/>
                </a:solidFill>
                <a:latin typeface="Tw Cen MT" panose="020B0602020104020603" pitchFamily="34" charset="0"/>
              </a:rPr>
              <a:t>Pupils of all ages and abilities – there are no limits!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0148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02092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002060"/>
                </a:solidFill>
                <a:latin typeface="Tw Cen MT" panose="020B0602020104020603" pitchFamily="34" charset="0"/>
              </a:rPr>
              <a:t>What songs </a:t>
            </a:r>
          </a:p>
          <a:p>
            <a:pPr algn="ctr"/>
            <a:r>
              <a:rPr lang="en-GB" sz="9600" dirty="0">
                <a:solidFill>
                  <a:srgbClr val="002060"/>
                </a:solidFill>
                <a:latin typeface="Tw Cen MT" panose="020B0602020104020603" pitchFamily="34" charset="0"/>
              </a:rPr>
              <a:t>will we teach?</a:t>
            </a:r>
          </a:p>
        </p:txBody>
      </p:sp>
    </p:spTree>
    <p:extLst>
      <p:ext uri="{BB962C8B-B14F-4D97-AF65-F5344CB8AC3E}">
        <p14:creationId xmlns:p14="http://schemas.microsoft.com/office/powerpoint/2010/main" val="94912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16632"/>
            <a:ext cx="9144000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002060"/>
                </a:solidFill>
                <a:latin typeface="Tw Cen MT" panose="020B0602020104020603" pitchFamily="34" charset="0"/>
              </a:rPr>
              <a:t>Songs set to familiar tunes – enable teachers and pupils to focus on lyrics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002060"/>
                </a:solidFill>
                <a:latin typeface="Tw Cen MT" panose="020B0602020104020603" pitchFamily="34" charset="0"/>
              </a:rPr>
              <a:t>Action songs – memory-joggers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002060"/>
                </a:solidFill>
                <a:latin typeface="Tw Cen MT" panose="020B0602020104020603" pitchFamily="34" charset="0"/>
              </a:rPr>
              <a:t>Repetition songs/raps – pupils can copy clearly pronounced lyrics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002060"/>
                </a:solidFill>
                <a:latin typeface="Tw Cen MT" panose="020B0602020104020603" pitchFamily="34" charset="0"/>
              </a:rPr>
              <a:t>Songs made up of lists – aid vocabulary retention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002060"/>
                </a:solidFill>
                <a:latin typeface="Tw Cen MT" panose="020B0602020104020603" pitchFamily="34" charset="0"/>
              </a:rPr>
              <a:t>Traditional French songs – help pupils develop understanding of French culture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002060"/>
                </a:solidFill>
                <a:latin typeface="Tw Cen MT" panose="020B0602020104020603" pitchFamily="34" charset="0"/>
              </a:rPr>
              <a:t>Seasonal songs – Christmas, harvest festival </a:t>
            </a:r>
            <a:r>
              <a:rPr lang="en-GB" sz="4000" dirty="0" err="1">
                <a:solidFill>
                  <a:srgbClr val="002060"/>
                </a:solidFill>
                <a:latin typeface="Tw Cen MT" panose="020B0602020104020603" pitchFamily="34" charset="0"/>
              </a:rPr>
              <a:t>etc</a:t>
            </a:r>
            <a:endParaRPr lang="en-GB" sz="4000" dirty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90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412776"/>
            <a:ext cx="79208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>
                <a:solidFill>
                  <a:srgbClr val="002060"/>
                </a:solidFill>
                <a:latin typeface="Tw Cen MT" panose="020B0602020104020603" pitchFamily="34" charset="0"/>
              </a:rPr>
              <a:t>How do we teach songs?</a:t>
            </a:r>
          </a:p>
        </p:txBody>
      </p:sp>
    </p:spTree>
    <p:extLst>
      <p:ext uri="{BB962C8B-B14F-4D97-AF65-F5344CB8AC3E}">
        <p14:creationId xmlns:p14="http://schemas.microsoft.com/office/powerpoint/2010/main" val="115087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657</Words>
  <Application>Microsoft Macintosh PowerPoint</Application>
  <PresentationFormat>On-screen Show (4:3)</PresentationFormat>
  <Paragraphs>116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Tw Cen 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Barlow</dc:creator>
  <cp:lastModifiedBy>Alison Marshall</cp:lastModifiedBy>
  <cp:revision>48</cp:revision>
  <dcterms:created xsi:type="dcterms:W3CDTF">2015-10-07T14:10:34Z</dcterms:created>
  <dcterms:modified xsi:type="dcterms:W3CDTF">2026-04-20T16:13:11Z</dcterms:modified>
</cp:coreProperties>
</file>